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81"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83" r:id="rId25"/>
    <p:sldId id="282" r:id="rId26"/>
    <p:sldId id="278" r:id="rId27"/>
    <p:sldId id="279" r:id="rId28"/>
    <p:sldId id="280" r:id="rId29"/>
  </p:sldIdLst>
  <p:sldSz cx="18288000" cy="10287000"/>
  <p:notesSz cx="6858000" cy="9144000"/>
  <p:embeddedFontLst>
    <p:embeddedFont>
      <p:font typeface="Cambria Math" panose="02040503050406030204" pitchFamily="18" charset="0"/>
      <p:regular r:id="rId31"/>
    </p:embeddedFont>
    <p:embeddedFont>
      <p:font typeface="Open Sans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50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130" y="125"/>
      </p:cViewPr>
      <p:guideLst>
        <p:guide orient="horz" pos="2184"/>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218DB-768F-4A45-BB17-64E4619C5721}" type="datetimeFigureOut">
              <a:rPr lang="en-US" smtClean="0"/>
              <a:t>6/14/2025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6DC15-1FE8-4983-AC65-4127BAFB007A}" type="slidenum">
              <a:rPr lang="en-US" smtClean="0"/>
              <a:t>‹#›</a:t>
            </a:fld>
            <a:endParaRPr lang="en-US"/>
          </a:p>
        </p:txBody>
      </p:sp>
    </p:spTree>
    <p:extLst>
      <p:ext uri="{BB962C8B-B14F-4D97-AF65-F5344CB8AC3E}">
        <p14:creationId xmlns:p14="http://schemas.microsoft.com/office/powerpoint/2010/main" val="1215124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dobj (tân ngữ trực tiếp), pobj (tân ngữ của giới từ)</a:t>
            </a:r>
            <a:r>
              <a:rPr lang="vi-VN"/>
              <a:t>, </a:t>
            </a:r>
            <a:r>
              <a:rPr lang="en-US"/>
              <a:t>attr (bổ ngữ), prep (giới từ),</a:t>
            </a:r>
            <a:r>
              <a:rPr lang="vi-VN"/>
              <a:t> </a:t>
            </a:r>
            <a:r>
              <a:rPr lang="en-US"/>
              <a:t>obl (thành phần bổ nghĩa)</a:t>
            </a:r>
          </a:p>
        </p:txBody>
      </p:sp>
      <p:sp>
        <p:nvSpPr>
          <p:cNvPr id="4" name="Slide Number Placeholder 3"/>
          <p:cNvSpPr>
            <a:spLocks noGrp="1"/>
          </p:cNvSpPr>
          <p:nvPr>
            <p:ph type="sldNum" sz="quarter" idx="5"/>
          </p:nvPr>
        </p:nvSpPr>
        <p:spPr/>
        <p:txBody>
          <a:bodyPr/>
          <a:lstStyle/>
          <a:p>
            <a:fld id="{E1F6DC15-1FE8-4983-AC65-4127BAFB007A}" type="slidenum">
              <a:rPr lang="en-US" smtClean="0"/>
              <a:t>13</a:t>
            </a:fld>
            <a:endParaRPr lang="en-US"/>
          </a:p>
        </p:txBody>
      </p:sp>
    </p:spTree>
    <p:extLst>
      <p:ext uri="{BB962C8B-B14F-4D97-AF65-F5344CB8AC3E}">
        <p14:creationId xmlns:p14="http://schemas.microsoft.com/office/powerpoint/2010/main" val="503886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dir="l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dir="l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dir="l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dir="l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dir="l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dir="l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dir="l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dir="l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dir="l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dir="l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dir="l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cover dir="l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5.pn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53.sv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6.svg"/><Relationship Id="rId7"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3" Type="http://schemas.openxmlformats.org/officeDocument/2006/relationships/image" Target="../media/image58.svg"/><Relationship Id="rId7" Type="http://schemas.openxmlformats.org/officeDocument/2006/relationships/image" Target="../media/image60.svg"/><Relationship Id="rId12" Type="http://schemas.openxmlformats.org/officeDocument/2006/relationships/image" Target="../media/image65.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35.svg"/><Relationship Id="rId15" Type="http://schemas.openxmlformats.org/officeDocument/2006/relationships/image" Target="../media/image15.png"/><Relationship Id="rId10" Type="http://schemas.openxmlformats.org/officeDocument/2006/relationships/image" Target="../media/image63.png"/><Relationship Id="rId4" Type="http://schemas.openxmlformats.org/officeDocument/2006/relationships/image" Target="../media/image34.png"/><Relationship Id="rId9" Type="http://schemas.openxmlformats.org/officeDocument/2006/relationships/image" Target="../media/image62.svg"/><Relationship Id="rId1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23.png"/><Relationship Id="rId7"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15.png"/><Relationship Id="rId5" Type="http://schemas.openxmlformats.org/officeDocument/2006/relationships/image" Target="../media/image67.png"/><Relationship Id="rId10" Type="http://schemas.openxmlformats.org/officeDocument/2006/relationships/image" Target="../media/image7.png"/><Relationship Id="rId4" Type="http://schemas.openxmlformats.org/officeDocument/2006/relationships/image" Target="../media/image24.svg"/><Relationship Id="rId9" Type="http://schemas.openxmlformats.org/officeDocument/2006/relationships/image" Target="../media/image71.png"/></Relationships>
</file>

<file path=ppt/slides/_rels/slide1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10" Type="http://schemas.openxmlformats.org/officeDocument/2006/relationships/image" Target="../media/image73.png"/><Relationship Id="rId4" Type="http://schemas.openxmlformats.org/officeDocument/2006/relationships/image" Target="../media/image36.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svg"/><Relationship Id="rId7" Type="http://schemas.openxmlformats.org/officeDocument/2006/relationships/image" Target="../media/image1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svg"/><Relationship Id="rId7" Type="http://schemas.openxmlformats.org/officeDocument/2006/relationships/image" Target="../media/image1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15.png"/><Relationship Id="rId5" Type="http://schemas.openxmlformats.org/officeDocument/2006/relationships/image" Target="../media/image17.svg"/><Relationship Id="rId10" Type="http://schemas.openxmlformats.org/officeDocument/2006/relationships/image" Target="../media/image7.png"/><Relationship Id="rId4" Type="http://schemas.openxmlformats.org/officeDocument/2006/relationships/image" Target="../media/image16.png"/><Relationship Id="rId9" Type="http://schemas.openxmlformats.org/officeDocument/2006/relationships/image" Target="../media/image76.png"/></Relationships>
</file>

<file path=ppt/slides/_rels/slide1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svg"/><Relationship Id="rId7" Type="http://schemas.openxmlformats.org/officeDocument/2006/relationships/image" Target="../media/image1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15.png"/><Relationship Id="rId5" Type="http://schemas.openxmlformats.org/officeDocument/2006/relationships/image" Target="../media/image17.svg"/><Relationship Id="rId10" Type="http://schemas.openxmlformats.org/officeDocument/2006/relationships/image" Target="../media/image7.png"/><Relationship Id="rId4" Type="http://schemas.openxmlformats.org/officeDocument/2006/relationships/image" Target="../media/image16.png"/><Relationship Id="rId9" Type="http://schemas.openxmlformats.org/officeDocument/2006/relationships/image" Target="../media/image78.png"/></Relationships>
</file>

<file path=ppt/slides/_rels/slide1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svg"/><Relationship Id="rId7" Type="http://schemas.openxmlformats.org/officeDocument/2006/relationships/image" Target="../media/image1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svg"/><Relationship Id="rId7"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svg"/><Relationship Id="rId10"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14.svg"/></Relationships>
</file>

<file path=ppt/slides/_rels/slide20.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png"/><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15.png"/><Relationship Id="rId9" Type="http://schemas.openxmlformats.org/officeDocument/2006/relationships/image" Target="../media/image85.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15.png"/><Relationship Id="rId3" Type="http://schemas.openxmlformats.org/officeDocument/2006/relationships/image" Target="../media/image26.svg"/><Relationship Id="rId7" Type="http://schemas.openxmlformats.org/officeDocument/2006/relationships/image" Target="../media/image90.svg"/><Relationship Id="rId12"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84.svg"/><Relationship Id="rId5" Type="http://schemas.openxmlformats.org/officeDocument/2006/relationships/image" Target="../media/image55.svg"/><Relationship Id="rId10" Type="http://schemas.openxmlformats.org/officeDocument/2006/relationships/image" Target="../media/image83.png"/><Relationship Id="rId4" Type="http://schemas.openxmlformats.org/officeDocument/2006/relationships/image" Target="../media/image54.png"/><Relationship Id="rId9" Type="http://schemas.openxmlformats.org/officeDocument/2006/relationships/image" Target="../media/image82.svg"/></Relationships>
</file>

<file path=ppt/slides/_rels/slide2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15.png"/><Relationship Id="rId3" Type="http://schemas.openxmlformats.org/officeDocument/2006/relationships/image" Target="../media/image26.svg"/><Relationship Id="rId7" Type="http://schemas.openxmlformats.org/officeDocument/2006/relationships/image" Target="../media/image90.svg"/><Relationship Id="rId12"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86.svg"/><Relationship Id="rId5" Type="http://schemas.openxmlformats.org/officeDocument/2006/relationships/image" Target="../media/image55.svg"/><Relationship Id="rId10" Type="http://schemas.openxmlformats.org/officeDocument/2006/relationships/image" Target="../media/image85.png"/><Relationship Id="rId4" Type="http://schemas.openxmlformats.org/officeDocument/2006/relationships/image" Target="../media/image54.png"/><Relationship Id="rId9" Type="http://schemas.openxmlformats.org/officeDocument/2006/relationships/image" Target="../media/image88.svg"/></Relationships>
</file>

<file path=ppt/slides/_rels/slide2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5.svg"/><Relationship Id="rId7" Type="http://schemas.openxmlformats.org/officeDocument/2006/relationships/image" Target="../media/image15.pn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7.sv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2.svg"/><Relationship Id="rId7" Type="http://schemas.openxmlformats.org/officeDocument/2006/relationships/image" Target="../media/image70.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24.svg"/><Relationship Id="rId10" Type="http://schemas.openxmlformats.org/officeDocument/2006/relationships/image" Target="../media/image15.png"/><Relationship Id="rId4" Type="http://schemas.openxmlformats.org/officeDocument/2006/relationships/image" Target="../media/image23.png"/><Relationship Id="rId9"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7.svg"/><Relationship Id="rId7" Type="http://schemas.openxmlformats.org/officeDocument/2006/relationships/image" Target="../media/image6.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svg"/><Relationship Id="rId7" Type="http://schemas.openxmlformats.org/officeDocument/2006/relationships/image" Target="../media/image19.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7.pn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0.png"/><Relationship Id="rId3" Type="http://schemas.openxmlformats.org/officeDocument/2006/relationships/image" Target="../media/image24.svg"/><Relationship Id="rId7" Type="http://schemas.openxmlformats.org/officeDocument/2006/relationships/image" Target="../media/image6.svg"/><Relationship Id="rId12" Type="http://schemas.openxmlformats.org/officeDocument/2006/relationships/image" Target="../media/image29.svg"/><Relationship Id="rId2" Type="http://schemas.openxmlformats.org/officeDocument/2006/relationships/image" Target="../media/image23.png"/><Relationship Id="rId16"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8.png"/><Relationship Id="rId5" Type="http://schemas.openxmlformats.org/officeDocument/2006/relationships/image" Target="../media/image26.sv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5.png"/><Relationship Id="rId9" Type="http://schemas.openxmlformats.org/officeDocument/2006/relationships/image" Target="../media/image15.png"/><Relationship Id="rId14" Type="http://schemas.openxmlformats.org/officeDocument/2006/relationships/image" Target="../media/image31.svg"/></Relationships>
</file>

<file path=ppt/slides/_rels/slide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1.svg"/><Relationship Id="rId7" Type="http://schemas.openxmlformats.org/officeDocument/2006/relationships/image" Target="../media/image6.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1.svg"/><Relationship Id="rId7" Type="http://schemas.openxmlformats.org/officeDocument/2006/relationships/image" Target="../media/image53.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15.png"/><Relationship Id="rId5" Type="http://schemas.openxmlformats.org/officeDocument/2006/relationships/image" Target="../media/image10.svg"/><Relationship Id="rId10"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379794" y="-380291"/>
            <a:ext cx="2816989" cy="2961355"/>
          </a:xfrm>
          <a:custGeom>
            <a:avLst/>
            <a:gdLst/>
            <a:ahLst/>
            <a:cxnLst/>
            <a:rect l="l" t="t" r="r" b="b"/>
            <a:pathLst>
              <a:path w="2816989" h="2961355">
                <a:moveTo>
                  <a:pt x="0" y="2961355"/>
                </a:moveTo>
                <a:lnTo>
                  <a:pt x="2816988" y="2961355"/>
                </a:lnTo>
                <a:lnTo>
                  <a:pt x="2816988" y="0"/>
                </a:lnTo>
                <a:lnTo>
                  <a:pt x="0" y="0"/>
                </a:lnTo>
                <a:lnTo>
                  <a:pt x="0" y="296135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5216320" y="-380291"/>
            <a:ext cx="4085960" cy="3973596"/>
          </a:xfrm>
          <a:custGeom>
            <a:avLst/>
            <a:gdLst/>
            <a:ahLst/>
            <a:cxnLst/>
            <a:rect l="l" t="t" r="r" b="b"/>
            <a:pathLst>
              <a:path w="4085960" h="3973596">
                <a:moveTo>
                  <a:pt x="0" y="3973595"/>
                </a:moveTo>
                <a:lnTo>
                  <a:pt x="4085960" y="3973595"/>
                </a:lnTo>
                <a:lnTo>
                  <a:pt x="4085960" y="0"/>
                </a:lnTo>
                <a:lnTo>
                  <a:pt x="0" y="0"/>
                </a:lnTo>
                <a:lnTo>
                  <a:pt x="0" y="397359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 y="9900666"/>
            <a:ext cx="2643405" cy="658368"/>
          </a:xfrm>
          <a:custGeom>
            <a:avLst/>
            <a:gdLst/>
            <a:ahLst/>
            <a:cxnLst/>
            <a:rect l="l" t="t" r="r" b="b"/>
            <a:pathLst>
              <a:path w="7315200" h="658368">
                <a:moveTo>
                  <a:pt x="0" y="0"/>
                </a:moveTo>
                <a:lnTo>
                  <a:pt x="7315200" y="0"/>
                </a:lnTo>
                <a:lnTo>
                  <a:pt x="7315200" y="658368"/>
                </a:lnTo>
                <a:lnTo>
                  <a:pt x="0" y="658368"/>
                </a:lnTo>
                <a:lnTo>
                  <a:pt x="0" y="0"/>
                </a:lnTo>
                <a:close/>
              </a:path>
            </a:pathLst>
          </a:custGeom>
          <a:blipFill>
            <a:blip r:embed="rId6">
              <a:extLst>
                <a:ext uri="{96DAC541-7B7A-43D3-8B79-37D633B846F1}">
                  <asvg:svgBlip xmlns:asvg="http://schemas.microsoft.com/office/drawing/2016/SVG/main" r:embed="rId7"/>
                </a:ext>
              </a:extLst>
            </a:blip>
            <a:stretch>
              <a:fillRect l="-176734"/>
            </a:stretch>
          </a:blipFill>
        </p:spPr>
      </p:sp>
      <p:sp>
        <p:nvSpPr>
          <p:cNvPr id="5" name="Freeform 5"/>
          <p:cNvSpPr/>
          <p:nvPr/>
        </p:nvSpPr>
        <p:spPr>
          <a:xfrm flipH="1">
            <a:off x="11225329" y="9900666"/>
            <a:ext cx="7315200" cy="658368"/>
          </a:xfrm>
          <a:custGeom>
            <a:avLst/>
            <a:gdLst/>
            <a:ahLst/>
            <a:cxnLst/>
            <a:rect l="l" t="t" r="r" b="b"/>
            <a:pathLst>
              <a:path w="7315200" h="658368">
                <a:moveTo>
                  <a:pt x="7315200" y="0"/>
                </a:moveTo>
                <a:lnTo>
                  <a:pt x="0" y="0"/>
                </a:lnTo>
                <a:lnTo>
                  <a:pt x="0" y="658368"/>
                </a:lnTo>
                <a:lnTo>
                  <a:pt x="7315200" y="658368"/>
                </a:lnTo>
                <a:lnTo>
                  <a:pt x="7315200" y="0"/>
                </a:lnTo>
                <a:close/>
              </a:path>
            </a:pathLst>
          </a:custGeom>
          <a:blipFill>
            <a:blip r:embed="rId6">
              <a:extLst>
                <a:ext uri="{96DAC541-7B7A-43D3-8B79-37D633B846F1}">
                  <asvg:svgBlip xmlns:asvg="http://schemas.microsoft.com/office/drawing/2016/SVG/main" r:embed="rId7"/>
                </a:ext>
              </a:extLst>
            </a:blip>
            <a:stretch>
              <a:fillRect l="-19574" t="-19574"/>
            </a:stretch>
          </a:blipFill>
        </p:spPr>
      </p:sp>
      <p:sp>
        <p:nvSpPr>
          <p:cNvPr id="6" name="Freeform 6"/>
          <p:cNvSpPr/>
          <p:nvPr/>
        </p:nvSpPr>
        <p:spPr>
          <a:xfrm>
            <a:off x="3947252" y="228230"/>
            <a:ext cx="1621806" cy="1624401"/>
          </a:xfrm>
          <a:custGeom>
            <a:avLst/>
            <a:gdLst/>
            <a:ahLst/>
            <a:cxnLst/>
            <a:rect l="l" t="t" r="r" b="b"/>
            <a:pathLst>
              <a:path w="1621806" h="1624401">
                <a:moveTo>
                  <a:pt x="0" y="0"/>
                </a:moveTo>
                <a:lnTo>
                  <a:pt x="1621807" y="0"/>
                </a:lnTo>
                <a:lnTo>
                  <a:pt x="1621807" y="1624401"/>
                </a:lnTo>
                <a:lnTo>
                  <a:pt x="0" y="1624401"/>
                </a:lnTo>
                <a:lnTo>
                  <a:pt x="0" y="0"/>
                </a:lnTo>
                <a:close/>
              </a:path>
            </a:pathLst>
          </a:custGeom>
          <a:blipFill>
            <a:blip r:embed="rId8"/>
            <a:stretch>
              <a:fillRect/>
            </a:stretch>
          </a:blipFill>
        </p:spPr>
      </p:sp>
      <p:sp>
        <p:nvSpPr>
          <p:cNvPr id="7" name="Freeform 7"/>
          <p:cNvSpPr/>
          <p:nvPr/>
        </p:nvSpPr>
        <p:spPr>
          <a:xfrm>
            <a:off x="12716590" y="288185"/>
            <a:ext cx="1624401" cy="1624401"/>
          </a:xfrm>
          <a:custGeom>
            <a:avLst/>
            <a:gdLst/>
            <a:ahLst/>
            <a:cxnLst/>
            <a:rect l="l" t="t" r="r" b="b"/>
            <a:pathLst>
              <a:path w="1624401" h="1624401">
                <a:moveTo>
                  <a:pt x="0" y="0"/>
                </a:moveTo>
                <a:lnTo>
                  <a:pt x="1624401" y="0"/>
                </a:lnTo>
                <a:lnTo>
                  <a:pt x="1624401" y="1624402"/>
                </a:lnTo>
                <a:lnTo>
                  <a:pt x="0" y="1624402"/>
                </a:lnTo>
                <a:lnTo>
                  <a:pt x="0" y="0"/>
                </a:lnTo>
                <a:close/>
              </a:path>
            </a:pathLst>
          </a:custGeom>
          <a:blipFill>
            <a:blip r:embed="rId9"/>
            <a:stretch>
              <a:fillRect/>
            </a:stretch>
          </a:blipFill>
        </p:spPr>
      </p:sp>
      <p:sp>
        <p:nvSpPr>
          <p:cNvPr id="8" name="TextBox 8"/>
          <p:cNvSpPr txBox="1"/>
          <p:nvPr/>
        </p:nvSpPr>
        <p:spPr>
          <a:xfrm>
            <a:off x="2214056" y="4957678"/>
            <a:ext cx="13859888" cy="1686245"/>
          </a:xfrm>
          <a:prstGeom prst="rect">
            <a:avLst/>
          </a:prstGeom>
        </p:spPr>
        <p:txBody>
          <a:bodyPr lIns="0" tIns="0" rIns="0" bIns="0" rtlCol="0" anchor="t">
            <a:spAutoFit/>
          </a:bodyPr>
          <a:lstStyle/>
          <a:p>
            <a:pPr algn="ctr">
              <a:lnSpc>
                <a:spcPts val="6807"/>
              </a:lnSpc>
            </a:pPr>
            <a:r>
              <a:rPr lang="en-US" sz="4862" b="1">
                <a:solidFill>
                  <a:srgbClr val="245095"/>
                </a:solidFill>
                <a:latin typeface="Arial" panose="020B0604020202020204" pitchFamily="34" charset="0"/>
                <a:ea typeface="Open Sans Bold"/>
                <a:cs typeface="Arial" panose="020B0604020202020204" pitchFamily="34" charset="0"/>
                <a:sym typeface="Open Sans Bold"/>
              </a:rPr>
              <a:t>TÌM KIẾM ẢNH LIÊN QUAN DỰA TRÊN ĐỒ THỊ TRI THỨC VÀ ĐỐI TƯỢNG LÁNG GIỀNG</a:t>
            </a:r>
          </a:p>
        </p:txBody>
      </p:sp>
      <p:sp>
        <p:nvSpPr>
          <p:cNvPr id="9" name="TextBox 9"/>
          <p:cNvSpPr txBox="1"/>
          <p:nvPr/>
        </p:nvSpPr>
        <p:spPr>
          <a:xfrm>
            <a:off x="6123860" y="516890"/>
            <a:ext cx="6040279" cy="511810"/>
          </a:xfrm>
          <a:prstGeom prst="rect">
            <a:avLst/>
          </a:prstGeom>
        </p:spPr>
        <p:txBody>
          <a:bodyPr lIns="0" tIns="0" rIns="0" bIns="0" rtlCol="0" anchor="t">
            <a:spAutoFit/>
          </a:bodyPr>
          <a:lstStyle/>
          <a:p>
            <a:pPr algn="ctr">
              <a:lnSpc>
                <a:spcPts val="4339"/>
              </a:lnSpc>
            </a:pPr>
            <a:r>
              <a:rPr lang="en-US" sz="3099" b="1">
                <a:solidFill>
                  <a:srgbClr val="000000"/>
                </a:solidFill>
                <a:latin typeface="Arial" panose="020B0604020202020204" pitchFamily="34" charset="0"/>
                <a:ea typeface="Open Sans Bold"/>
                <a:cs typeface="Arial" panose="020B0604020202020204" pitchFamily="34" charset="0"/>
                <a:sym typeface="Open Sans Bold"/>
              </a:rPr>
              <a:t>TRƯỜNG ĐẠI HỌC NHA TRANG</a:t>
            </a:r>
          </a:p>
        </p:txBody>
      </p:sp>
      <p:sp>
        <p:nvSpPr>
          <p:cNvPr id="10" name="TextBox 10"/>
          <p:cNvSpPr txBox="1"/>
          <p:nvPr/>
        </p:nvSpPr>
        <p:spPr>
          <a:xfrm>
            <a:off x="5460181" y="1039195"/>
            <a:ext cx="7367638" cy="585930"/>
          </a:xfrm>
          <a:prstGeom prst="rect">
            <a:avLst/>
          </a:prstGeom>
        </p:spPr>
        <p:txBody>
          <a:bodyPr lIns="0" tIns="0" rIns="0" bIns="0" rtlCol="0" anchor="t">
            <a:spAutoFit/>
          </a:bodyPr>
          <a:lstStyle/>
          <a:p>
            <a:pPr algn="ctr">
              <a:lnSpc>
                <a:spcPts val="5039"/>
              </a:lnSpc>
            </a:pPr>
            <a:r>
              <a:rPr lang="en-US" sz="3599" b="1">
                <a:solidFill>
                  <a:srgbClr val="000000"/>
                </a:solidFill>
                <a:latin typeface="Arial" panose="020B0604020202020204" pitchFamily="34" charset="0"/>
                <a:ea typeface="Open Sans Bold"/>
                <a:cs typeface="Arial" panose="020B0604020202020204" pitchFamily="34" charset="0"/>
                <a:sym typeface="Open Sans Bold"/>
              </a:rPr>
              <a:t>KHOA CÔNG NGHỆ THÔNG TIN</a:t>
            </a:r>
          </a:p>
        </p:txBody>
      </p:sp>
      <p:grpSp>
        <p:nvGrpSpPr>
          <p:cNvPr id="11" name="Group 11"/>
          <p:cNvGrpSpPr/>
          <p:nvPr/>
        </p:nvGrpSpPr>
        <p:grpSpPr>
          <a:xfrm>
            <a:off x="4868342" y="7334115"/>
            <a:ext cx="8551315" cy="2095702"/>
            <a:chOff x="0" y="-104775"/>
            <a:chExt cx="11401754" cy="2794269"/>
          </a:xfrm>
        </p:grpSpPr>
        <p:sp>
          <p:nvSpPr>
            <p:cNvPr id="12" name="TextBox 12"/>
            <p:cNvSpPr txBox="1"/>
            <p:nvPr/>
          </p:nvSpPr>
          <p:spPr>
            <a:xfrm>
              <a:off x="0" y="-104775"/>
              <a:ext cx="5336011" cy="2794269"/>
            </a:xfrm>
            <a:prstGeom prst="rect">
              <a:avLst/>
            </a:prstGeom>
          </p:spPr>
          <p:txBody>
            <a:bodyPr lIns="0" tIns="0" rIns="0" bIns="0" rtlCol="0" anchor="t">
              <a:spAutoFit/>
            </a:bodyPr>
            <a:lstStyle/>
            <a:p>
              <a:pPr algn="l">
                <a:lnSpc>
                  <a:spcPts val="4160"/>
                </a:lnSpc>
              </a:pPr>
              <a:r>
                <a:rPr lang="en-US" sz="2600" b="1">
                  <a:solidFill>
                    <a:srgbClr val="000000"/>
                  </a:solidFill>
                  <a:latin typeface="Arial" panose="020B0604020202020204" pitchFamily="34" charset="0"/>
                  <a:ea typeface="Open Sans Bold"/>
                  <a:cs typeface="Arial" panose="020B0604020202020204" pitchFamily="34" charset="0"/>
                  <a:sym typeface="Open Sans Bold"/>
                </a:rPr>
                <a:t>Giảng viên hướng dẫn</a:t>
              </a:r>
            </a:p>
            <a:p>
              <a:pPr algn="l">
                <a:lnSpc>
                  <a:spcPts val="4160"/>
                </a:lnSpc>
              </a:pPr>
              <a:r>
                <a:rPr lang="en-US" sz="2600" b="1">
                  <a:solidFill>
                    <a:srgbClr val="000000"/>
                  </a:solidFill>
                  <a:latin typeface="Arial" panose="020B0604020202020204" pitchFamily="34" charset="0"/>
                  <a:ea typeface="Open Sans Bold"/>
                  <a:cs typeface="Arial" panose="020B0604020202020204" pitchFamily="34" charset="0"/>
                  <a:sym typeface="Open Sans Bold"/>
                </a:rPr>
                <a:t>Sinh viên thực hiện</a:t>
              </a:r>
            </a:p>
            <a:p>
              <a:pPr algn="l">
                <a:lnSpc>
                  <a:spcPts val="4160"/>
                </a:lnSpc>
              </a:pPr>
              <a:r>
                <a:rPr lang="en-US" sz="2600" b="1">
                  <a:solidFill>
                    <a:srgbClr val="000000"/>
                  </a:solidFill>
                  <a:latin typeface="Arial" panose="020B0604020202020204" pitchFamily="34" charset="0"/>
                  <a:ea typeface="Open Sans Bold"/>
                  <a:cs typeface="Arial" panose="020B0604020202020204" pitchFamily="34" charset="0"/>
                  <a:sym typeface="Open Sans Bold"/>
                </a:rPr>
                <a:t>Lớp</a:t>
              </a:r>
            </a:p>
            <a:p>
              <a:pPr algn="l">
                <a:lnSpc>
                  <a:spcPts val="4160"/>
                </a:lnSpc>
              </a:pPr>
              <a:r>
                <a:rPr lang="en-US" sz="2600" b="1">
                  <a:solidFill>
                    <a:srgbClr val="000000"/>
                  </a:solidFill>
                  <a:latin typeface="Arial" panose="020B0604020202020204" pitchFamily="34" charset="0"/>
                  <a:ea typeface="Open Sans Bold"/>
                  <a:cs typeface="Arial" panose="020B0604020202020204" pitchFamily="34" charset="0"/>
                  <a:sym typeface="Open Sans Bold"/>
                </a:rPr>
                <a:t>Mã số sinh viên</a:t>
              </a:r>
            </a:p>
          </p:txBody>
        </p:sp>
        <p:sp>
          <p:nvSpPr>
            <p:cNvPr id="13" name="TextBox 13"/>
            <p:cNvSpPr txBox="1"/>
            <p:nvPr/>
          </p:nvSpPr>
          <p:spPr>
            <a:xfrm>
              <a:off x="6390948" y="-104775"/>
              <a:ext cx="5010806" cy="2794269"/>
            </a:xfrm>
            <a:prstGeom prst="rect">
              <a:avLst/>
            </a:prstGeom>
          </p:spPr>
          <p:txBody>
            <a:bodyPr lIns="0" tIns="0" rIns="0" bIns="0" rtlCol="0" anchor="t">
              <a:spAutoFit/>
            </a:bodyPr>
            <a:lstStyle/>
            <a:p>
              <a:pPr algn="l">
                <a:lnSpc>
                  <a:spcPts val="4160"/>
                </a:lnSpc>
              </a:pPr>
              <a:r>
                <a:rPr lang="en-US" sz="2600" b="1">
                  <a:solidFill>
                    <a:srgbClr val="000000"/>
                  </a:solidFill>
                  <a:latin typeface="Arial" panose="020B0604020202020204" pitchFamily="34" charset="0"/>
                  <a:ea typeface="Open Sans Bold"/>
                  <a:cs typeface="Arial" panose="020B0604020202020204" pitchFamily="34" charset="0"/>
                  <a:sym typeface="Open Sans Bold"/>
                </a:rPr>
                <a:t>TS. Phạm Thị Thu Thúy</a:t>
              </a:r>
            </a:p>
            <a:p>
              <a:pPr algn="l">
                <a:lnSpc>
                  <a:spcPts val="4160"/>
                </a:lnSpc>
              </a:pPr>
              <a:r>
                <a:rPr lang="en-US" sz="2600" b="1">
                  <a:solidFill>
                    <a:srgbClr val="000000"/>
                  </a:solidFill>
                  <a:latin typeface="Arial" panose="020B0604020202020204" pitchFamily="34" charset="0"/>
                  <a:ea typeface="Open Sans Bold"/>
                  <a:cs typeface="Arial" panose="020B0604020202020204" pitchFamily="34" charset="0"/>
                  <a:sym typeface="Open Sans Bold"/>
                </a:rPr>
                <a:t>Võ Đại Hiệp</a:t>
              </a:r>
            </a:p>
            <a:p>
              <a:pPr algn="l">
                <a:lnSpc>
                  <a:spcPts val="4160"/>
                </a:lnSpc>
              </a:pPr>
              <a:r>
                <a:rPr lang="en-US" sz="2600" b="1">
                  <a:solidFill>
                    <a:srgbClr val="000000"/>
                  </a:solidFill>
                  <a:latin typeface="Arial" panose="020B0604020202020204" pitchFamily="34" charset="0"/>
                  <a:ea typeface="Open Sans Bold"/>
                  <a:cs typeface="Arial" panose="020B0604020202020204" pitchFamily="34" charset="0"/>
                  <a:sym typeface="Open Sans Bold"/>
                </a:rPr>
                <a:t>63.CNTT-CLC</a:t>
              </a:r>
            </a:p>
            <a:p>
              <a:pPr algn="l">
                <a:lnSpc>
                  <a:spcPts val="4160"/>
                </a:lnSpc>
              </a:pPr>
              <a:r>
                <a:rPr lang="en-US" sz="2600" b="1">
                  <a:solidFill>
                    <a:srgbClr val="000000"/>
                  </a:solidFill>
                  <a:latin typeface="Arial" panose="020B0604020202020204" pitchFamily="34" charset="0"/>
                  <a:ea typeface="Open Sans Bold"/>
                  <a:cs typeface="Arial" panose="020B0604020202020204" pitchFamily="34" charset="0"/>
                  <a:sym typeface="Open Sans Bold"/>
                </a:rPr>
                <a:t>63132946</a:t>
              </a:r>
            </a:p>
          </p:txBody>
        </p:sp>
        <p:sp>
          <p:nvSpPr>
            <p:cNvPr id="14" name="TextBox 14"/>
            <p:cNvSpPr txBox="1"/>
            <p:nvPr/>
          </p:nvSpPr>
          <p:spPr>
            <a:xfrm>
              <a:off x="5336011" y="-104775"/>
              <a:ext cx="677120" cy="2794269"/>
            </a:xfrm>
            <a:prstGeom prst="rect">
              <a:avLst/>
            </a:prstGeom>
          </p:spPr>
          <p:txBody>
            <a:bodyPr lIns="0" tIns="0" rIns="0" bIns="0" rtlCol="0" anchor="t">
              <a:spAutoFit/>
            </a:bodyPr>
            <a:lstStyle/>
            <a:p>
              <a:pPr algn="ctr">
                <a:lnSpc>
                  <a:spcPts val="4160"/>
                </a:lnSpc>
              </a:pPr>
              <a:r>
                <a:rPr lang="en-US" sz="2600" b="1">
                  <a:solidFill>
                    <a:srgbClr val="000000"/>
                  </a:solidFill>
                  <a:latin typeface="Arial" panose="020B0604020202020204" pitchFamily="34" charset="0"/>
                  <a:ea typeface="Open Sans Bold"/>
                  <a:cs typeface="Arial" panose="020B0604020202020204" pitchFamily="34" charset="0"/>
                  <a:sym typeface="Open Sans Bold"/>
                </a:rPr>
                <a:t>:</a:t>
              </a:r>
            </a:p>
            <a:p>
              <a:pPr algn="ctr">
                <a:lnSpc>
                  <a:spcPts val="4160"/>
                </a:lnSpc>
              </a:pPr>
              <a:r>
                <a:rPr lang="en-US" sz="2600" b="1">
                  <a:solidFill>
                    <a:srgbClr val="000000"/>
                  </a:solidFill>
                  <a:latin typeface="Arial" panose="020B0604020202020204" pitchFamily="34" charset="0"/>
                  <a:ea typeface="Open Sans Bold"/>
                  <a:cs typeface="Arial" panose="020B0604020202020204" pitchFamily="34" charset="0"/>
                  <a:sym typeface="Open Sans Bold"/>
                </a:rPr>
                <a:t>:</a:t>
              </a:r>
            </a:p>
            <a:p>
              <a:pPr algn="ctr">
                <a:lnSpc>
                  <a:spcPts val="4160"/>
                </a:lnSpc>
              </a:pPr>
              <a:r>
                <a:rPr lang="en-US" sz="2600" b="1">
                  <a:solidFill>
                    <a:srgbClr val="000000"/>
                  </a:solidFill>
                  <a:latin typeface="Arial" panose="020B0604020202020204" pitchFamily="34" charset="0"/>
                  <a:ea typeface="Open Sans Bold"/>
                  <a:cs typeface="Arial" panose="020B0604020202020204" pitchFamily="34" charset="0"/>
                  <a:sym typeface="Open Sans Bold"/>
                </a:rPr>
                <a:t>:</a:t>
              </a:r>
            </a:p>
            <a:p>
              <a:pPr algn="ctr">
                <a:lnSpc>
                  <a:spcPts val="4160"/>
                </a:lnSpc>
              </a:pPr>
              <a:r>
                <a:rPr lang="en-US" sz="2600" b="1">
                  <a:solidFill>
                    <a:srgbClr val="000000"/>
                  </a:solidFill>
                  <a:latin typeface="Arial" panose="020B0604020202020204" pitchFamily="34" charset="0"/>
                  <a:ea typeface="Open Sans Bold"/>
                  <a:cs typeface="Arial" panose="020B0604020202020204" pitchFamily="34" charset="0"/>
                  <a:sym typeface="Open Sans Bold"/>
                </a:rPr>
                <a:t>:</a:t>
              </a:r>
            </a:p>
          </p:txBody>
        </p:sp>
      </p:grpSp>
      <p:sp>
        <p:nvSpPr>
          <p:cNvPr id="15" name="TextBox 15"/>
          <p:cNvSpPr txBox="1"/>
          <p:nvPr/>
        </p:nvSpPr>
        <p:spPr>
          <a:xfrm>
            <a:off x="7916238" y="4263093"/>
            <a:ext cx="2455523" cy="662941"/>
          </a:xfrm>
          <a:prstGeom prst="rect">
            <a:avLst/>
          </a:prstGeom>
        </p:spPr>
        <p:txBody>
          <a:bodyPr lIns="0" tIns="0" rIns="0" bIns="0" rtlCol="0" anchor="t">
            <a:spAutoFit/>
          </a:bodyPr>
          <a:lstStyle/>
          <a:p>
            <a:pPr algn="ctr">
              <a:lnSpc>
                <a:spcPts val="5459"/>
              </a:lnSpc>
            </a:pPr>
            <a:r>
              <a:rPr lang="en-US" sz="3899" b="1" u="sng">
                <a:solidFill>
                  <a:srgbClr val="0F3460"/>
                </a:solidFill>
                <a:latin typeface="Arial" panose="020B0604020202020204" pitchFamily="34" charset="0"/>
                <a:ea typeface="Open Sans Bold"/>
                <a:cs typeface="Arial" panose="020B0604020202020204" pitchFamily="34" charset="0"/>
                <a:sym typeface="Open Sans Bold"/>
              </a:rPr>
              <a:t>ĐỀ TÀI</a:t>
            </a:r>
            <a:r>
              <a:rPr lang="en-US" sz="3899" b="1">
                <a:solidFill>
                  <a:srgbClr val="0F3460"/>
                </a:solidFill>
                <a:latin typeface="Arial" panose="020B0604020202020204" pitchFamily="34" charset="0"/>
                <a:ea typeface="Open Sans Bold"/>
                <a:cs typeface="Arial" panose="020B0604020202020204" pitchFamily="34" charset="0"/>
                <a:sym typeface="Open Sans Bold"/>
              </a:rPr>
              <a:t>:</a:t>
            </a:r>
          </a:p>
        </p:txBody>
      </p:sp>
      <p:sp>
        <p:nvSpPr>
          <p:cNvPr id="16" name="TextBox 16"/>
          <p:cNvSpPr txBox="1"/>
          <p:nvPr/>
        </p:nvSpPr>
        <p:spPr>
          <a:xfrm>
            <a:off x="4950318" y="2851955"/>
            <a:ext cx="8387365" cy="695896"/>
          </a:xfrm>
          <a:prstGeom prst="rect">
            <a:avLst/>
          </a:prstGeom>
        </p:spPr>
        <p:txBody>
          <a:bodyPr wrap="square" lIns="0" tIns="0" rIns="0" bIns="0" rtlCol="0" anchor="t">
            <a:spAutoFit/>
          </a:bodyPr>
          <a:lstStyle/>
          <a:p>
            <a:pPr algn="ctr">
              <a:lnSpc>
                <a:spcPts val="5879"/>
              </a:lnSpc>
            </a:pPr>
            <a:r>
              <a:rPr lang="en-US" sz="4400" b="1">
                <a:solidFill>
                  <a:srgbClr val="000000"/>
                </a:solidFill>
                <a:latin typeface="Arial" panose="020B0604020202020204" pitchFamily="34" charset="0"/>
                <a:ea typeface="Open Sans Bold"/>
                <a:cs typeface="Arial" panose="020B0604020202020204" pitchFamily="34" charset="0"/>
                <a:sym typeface="Open Sans Bold"/>
              </a:rPr>
              <a:t>BÁO CÁO ĐỒ ÁN TỐT NGHIỆP</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A8C3020-52EB-C063-F839-B464664EEBC5}"/>
              </a:ext>
            </a:extLst>
          </p:cNvPr>
          <p:cNvSpPr/>
          <p:nvPr/>
        </p:nvSpPr>
        <p:spPr>
          <a:xfrm>
            <a:off x="1828800" y="3324226"/>
            <a:ext cx="2971800" cy="1752600"/>
          </a:xfrm>
          <a:prstGeom prst="roundRect">
            <a:avLst/>
          </a:prstGeom>
          <a:solidFill>
            <a:srgbClr val="2450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a:latin typeface="Times New Roman" panose="02020603050405020304" pitchFamily="18" charset="0"/>
                <a:cs typeface="Times New Roman" panose="02020603050405020304" pitchFamily="18" charset="0"/>
              </a:rPr>
              <a:t>file caption_val của COCO2017</a:t>
            </a:r>
            <a:endParaRPr lang="en-US" sz="280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A87AE716-4906-9762-60CD-EAAA728E0A8E}"/>
              </a:ext>
            </a:extLst>
          </p:cNvPr>
          <p:cNvSpPr/>
          <p:nvPr/>
        </p:nvSpPr>
        <p:spPr>
          <a:xfrm>
            <a:off x="5486400" y="3319463"/>
            <a:ext cx="2971800" cy="1752600"/>
          </a:xfrm>
          <a:prstGeom prst="roundRect">
            <a:avLst/>
          </a:prstGeom>
          <a:solidFill>
            <a:srgbClr val="2450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Times New Roman" panose="02020603050405020304" pitchFamily="18" charset="0"/>
                <a:cs typeface="Times New Roman" panose="02020603050405020304" pitchFamily="18" charset="0"/>
              </a:rPr>
              <a:t>Dùng spaCy để tách thành triplet</a:t>
            </a:r>
          </a:p>
        </p:txBody>
      </p:sp>
      <p:sp>
        <p:nvSpPr>
          <p:cNvPr id="4" name="Rectangle: Rounded Corners 3">
            <a:extLst>
              <a:ext uri="{FF2B5EF4-FFF2-40B4-BE49-F238E27FC236}">
                <a16:creationId xmlns:a16="http://schemas.microsoft.com/office/drawing/2014/main" id="{6DD830A5-5F58-04F0-221F-FB487EBA84C0}"/>
              </a:ext>
            </a:extLst>
          </p:cNvPr>
          <p:cNvSpPr/>
          <p:nvPr/>
        </p:nvSpPr>
        <p:spPr>
          <a:xfrm>
            <a:off x="9144000" y="3314700"/>
            <a:ext cx="2971800" cy="1752600"/>
          </a:xfrm>
          <a:prstGeom prst="roundRect">
            <a:avLst/>
          </a:prstGeom>
          <a:solidFill>
            <a:srgbClr val="2450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Times New Roman" panose="02020603050405020304" pitchFamily="18" charset="0"/>
                <a:cs typeface="Times New Roman" panose="02020603050405020304" pitchFamily="18" charset="0"/>
              </a:rPr>
              <a:t>Tạo đồ thị tri thức từ triplet</a:t>
            </a:r>
          </a:p>
        </p:txBody>
      </p:sp>
      <p:sp>
        <p:nvSpPr>
          <p:cNvPr id="5" name="Rectangle: Rounded Corners 4">
            <a:extLst>
              <a:ext uri="{FF2B5EF4-FFF2-40B4-BE49-F238E27FC236}">
                <a16:creationId xmlns:a16="http://schemas.microsoft.com/office/drawing/2014/main" id="{D8CF5ED5-F4B4-D732-8094-D72B5E8ED543}"/>
              </a:ext>
            </a:extLst>
          </p:cNvPr>
          <p:cNvSpPr/>
          <p:nvPr/>
        </p:nvSpPr>
        <p:spPr>
          <a:xfrm>
            <a:off x="12801600" y="3338512"/>
            <a:ext cx="2971800" cy="1752600"/>
          </a:xfrm>
          <a:prstGeom prst="roundRect">
            <a:avLst/>
          </a:prstGeom>
          <a:solidFill>
            <a:srgbClr val="2450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Times New Roman" panose="02020603050405020304" pitchFamily="18" charset="0"/>
                <a:cs typeface="Times New Roman" panose="02020603050405020304" pitchFamily="18" charset="0"/>
              </a:rPr>
              <a:t>Huấn luyện các mô hình</a:t>
            </a:r>
          </a:p>
        </p:txBody>
      </p:sp>
      <p:sp>
        <p:nvSpPr>
          <p:cNvPr id="6" name="Rectangle: Rounded Corners 5">
            <a:extLst>
              <a:ext uri="{FF2B5EF4-FFF2-40B4-BE49-F238E27FC236}">
                <a16:creationId xmlns:a16="http://schemas.microsoft.com/office/drawing/2014/main" id="{E9D5CE4E-F362-42B4-FEF9-4EBE1A4CF3AC}"/>
              </a:ext>
            </a:extLst>
          </p:cNvPr>
          <p:cNvSpPr/>
          <p:nvPr/>
        </p:nvSpPr>
        <p:spPr>
          <a:xfrm>
            <a:off x="10896600" y="6057900"/>
            <a:ext cx="2971800" cy="1752600"/>
          </a:xfrm>
          <a:prstGeom prst="roundRect">
            <a:avLst/>
          </a:prstGeom>
          <a:solidFill>
            <a:srgbClr val="2450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Times New Roman" panose="02020603050405020304" pitchFamily="18" charset="0"/>
                <a:cs typeface="Times New Roman" panose="02020603050405020304" pitchFamily="18" charset="0"/>
              </a:rPr>
              <a:t>Sinh vector (embedding)</a:t>
            </a:r>
            <a:r>
              <a:rPr lang="vi-VN" sz="2800">
                <a:latin typeface="Times New Roman" panose="02020603050405020304" pitchFamily="18" charset="0"/>
                <a:cs typeface="Times New Roman" panose="02020603050405020304" pitchFamily="18" charset="0"/>
              </a:rPr>
              <a:t>, tính khoảng cách</a:t>
            </a:r>
            <a:endParaRPr lang="en-US" sz="280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BD9F881C-BA42-630E-0BB1-ABCA9187925C}"/>
              </a:ext>
            </a:extLst>
          </p:cNvPr>
          <p:cNvSpPr/>
          <p:nvPr/>
        </p:nvSpPr>
        <p:spPr>
          <a:xfrm>
            <a:off x="7239000" y="6048375"/>
            <a:ext cx="2971800" cy="1752600"/>
          </a:xfrm>
          <a:prstGeom prst="roundRect">
            <a:avLst/>
          </a:prstGeom>
          <a:solidFill>
            <a:srgbClr val="2450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Times New Roman" panose="02020603050405020304" pitchFamily="18" charset="0"/>
                <a:cs typeface="Times New Roman" panose="02020603050405020304" pitchFamily="18" charset="0"/>
              </a:rPr>
              <a:t>Truy vấn, xếp hạng và chọn ảnh gần nhất</a:t>
            </a:r>
          </a:p>
        </p:txBody>
      </p:sp>
      <p:sp>
        <p:nvSpPr>
          <p:cNvPr id="8" name="Rectangle: Rounded Corners 7">
            <a:extLst>
              <a:ext uri="{FF2B5EF4-FFF2-40B4-BE49-F238E27FC236}">
                <a16:creationId xmlns:a16="http://schemas.microsoft.com/office/drawing/2014/main" id="{B05E6F9C-C16B-4710-67FE-0E4A5D0E785F}"/>
              </a:ext>
            </a:extLst>
          </p:cNvPr>
          <p:cNvSpPr/>
          <p:nvPr/>
        </p:nvSpPr>
        <p:spPr>
          <a:xfrm>
            <a:off x="3581400" y="6029325"/>
            <a:ext cx="2971800" cy="1752600"/>
          </a:xfrm>
          <a:prstGeom prst="roundRect">
            <a:avLst/>
          </a:prstGeom>
          <a:solidFill>
            <a:srgbClr val="2450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Times New Roman" panose="02020603050405020304" pitchFamily="18" charset="0"/>
                <a:cs typeface="Times New Roman" panose="02020603050405020304" pitchFamily="18" charset="0"/>
              </a:rPr>
              <a:t>Hiển thị ảnh kết quả</a:t>
            </a:r>
            <a:endParaRPr lang="en-US" sz="2800" b="1">
              <a:latin typeface="Times New Roman" panose="02020603050405020304" pitchFamily="18" charset="0"/>
              <a:cs typeface="Times New Roman" panose="02020603050405020304" pitchFamily="18" charset="0"/>
            </a:endParaRPr>
          </a:p>
        </p:txBody>
      </p:sp>
      <p:grpSp>
        <p:nvGrpSpPr>
          <p:cNvPr id="9" name="Group 18">
            <a:extLst>
              <a:ext uri="{FF2B5EF4-FFF2-40B4-BE49-F238E27FC236}">
                <a16:creationId xmlns:a16="http://schemas.microsoft.com/office/drawing/2014/main" id="{080E8F76-3C59-4088-EAAF-88E869362F66}"/>
              </a:ext>
            </a:extLst>
          </p:cNvPr>
          <p:cNvGrpSpPr/>
          <p:nvPr/>
        </p:nvGrpSpPr>
        <p:grpSpPr>
          <a:xfrm>
            <a:off x="229534" y="204944"/>
            <a:ext cx="2798184" cy="1388542"/>
            <a:chOff x="0" y="0"/>
            <a:chExt cx="3730912" cy="1851389"/>
          </a:xfrm>
        </p:grpSpPr>
        <p:sp>
          <p:nvSpPr>
            <p:cNvPr id="10" name="Freeform 19">
              <a:extLst>
                <a:ext uri="{FF2B5EF4-FFF2-40B4-BE49-F238E27FC236}">
                  <a16:creationId xmlns:a16="http://schemas.microsoft.com/office/drawing/2014/main" id="{B0CFB4EA-7021-CB76-1D94-1D5BBC3DBE27}"/>
                </a:ext>
              </a:extLst>
            </p:cNvPr>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2"/>
              <a:stretch>
                <a:fillRect/>
              </a:stretch>
            </a:blipFill>
          </p:spPr>
        </p:sp>
        <p:sp>
          <p:nvSpPr>
            <p:cNvPr id="11" name="Freeform 20">
              <a:extLst>
                <a:ext uri="{FF2B5EF4-FFF2-40B4-BE49-F238E27FC236}">
                  <a16:creationId xmlns:a16="http://schemas.microsoft.com/office/drawing/2014/main" id="{D0749CA5-8DC8-359F-63C3-55FACA22216E}"/>
                </a:ext>
              </a:extLst>
            </p:cNvPr>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3"/>
              <a:stretch>
                <a:fillRect/>
              </a:stretch>
            </a:blipFill>
          </p:spPr>
        </p:sp>
      </p:grpSp>
      <p:sp>
        <p:nvSpPr>
          <p:cNvPr id="12" name="Freeform 2">
            <a:extLst>
              <a:ext uri="{FF2B5EF4-FFF2-40B4-BE49-F238E27FC236}">
                <a16:creationId xmlns:a16="http://schemas.microsoft.com/office/drawing/2014/main" id="{711C37C6-976B-14E1-C32A-F25ED23A5390}"/>
              </a:ext>
            </a:extLst>
          </p:cNvPr>
          <p:cNvSpPr/>
          <p:nvPr/>
        </p:nvSpPr>
        <p:spPr>
          <a:xfrm>
            <a:off x="0" y="7746993"/>
            <a:ext cx="2520957" cy="2520957"/>
          </a:xfrm>
          <a:custGeom>
            <a:avLst/>
            <a:gdLst/>
            <a:ahLst/>
            <a:cxnLst/>
            <a:rect l="l" t="t" r="r" b="b"/>
            <a:pathLst>
              <a:path w="2520957" h="2520957">
                <a:moveTo>
                  <a:pt x="0" y="0"/>
                </a:moveTo>
                <a:lnTo>
                  <a:pt x="2520957" y="0"/>
                </a:lnTo>
                <a:lnTo>
                  <a:pt x="2520957" y="2520957"/>
                </a:lnTo>
                <a:lnTo>
                  <a:pt x="0" y="25209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3">
            <a:extLst>
              <a:ext uri="{FF2B5EF4-FFF2-40B4-BE49-F238E27FC236}">
                <a16:creationId xmlns:a16="http://schemas.microsoft.com/office/drawing/2014/main" id="{60B3700E-D6FC-4657-BDCF-7C4957150C08}"/>
              </a:ext>
            </a:extLst>
          </p:cNvPr>
          <p:cNvSpPr/>
          <p:nvPr/>
        </p:nvSpPr>
        <p:spPr>
          <a:xfrm>
            <a:off x="15767043" y="77110"/>
            <a:ext cx="2520957" cy="2520957"/>
          </a:xfrm>
          <a:custGeom>
            <a:avLst/>
            <a:gdLst/>
            <a:ahLst/>
            <a:cxnLst/>
            <a:rect l="l" t="t" r="r" b="b"/>
            <a:pathLst>
              <a:path w="2520957" h="2520957">
                <a:moveTo>
                  <a:pt x="0" y="0"/>
                </a:moveTo>
                <a:lnTo>
                  <a:pt x="2520957" y="0"/>
                </a:lnTo>
                <a:lnTo>
                  <a:pt x="2520957" y="2520957"/>
                </a:lnTo>
                <a:lnTo>
                  <a:pt x="0" y="25209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4" name="Group 4">
            <a:extLst>
              <a:ext uri="{FF2B5EF4-FFF2-40B4-BE49-F238E27FC236}">
                <a16:creationId xmlns:a16="http://schemas.microsoft.com/office/drawing/2014/main" id="{EAB7D4A3-7FE9-9676-DD78-2FC13D154D21}"/>
              </a:ext>
            </a:extLst>
          </p:cNvPr>
          <p:cNvGrpSpPr/>
          <p:nvPr/>
        </p:nvGrpSpPr>
        <p:grpSpPr>
          <a:xfrm rot="-5400000">
            <a:off x="17270954" y="9119166"/>
            <a:ext cx="896962" cy="1175230"/>
            <a:chOff x="0" y="0"/>
            <a:chExt cx="1195949" cy="1566974"/>
          </a:xfrm>
        </p:grpSpPr>
        <p:sp>
          <p:nvSpPr>
            <p:cNvPr id="15" name="Freeform 5">
              <a:extLst>
                <a:ext uri="{FF2B5EF4-FFF2-40B4-BE49-F238E27FC236}">
                  <a16:creationId xmlns:a16="http://schemas.microsoft.com/office/drawing/2014/main" id="{ED961932-6A28-49E4-3B4A-6844242DB9FF}"/>
                </a:ext>
              </a:extLst>
            </p:cNvPr>
            <p:cNvSpPr/>
            <p:nvPr/>
          </p:nvSpPr>
          <p:spPr>
            <a:xfrm>
              <a:off x="0" y="706492"/>
              <a:ext cx="1195949" cy="860481"/>
            </a:xfrm>
            <a:custGeom>
              <a:avLst/>
              <a:gdLst/>
              <a:ahLst/>
              <a:cxnLst/>
              <a:rect l="l" t="t" r="r" b="b"/>
              <a:pathLst>
                <a:path w="1195949" h="860481">
                  <a:moveTo>
                    <a:pt x="0" y="0"/>
                  </a:moveTo>
                  <a:lnTo>
                    <a:pt x="1195949" y="0"/>
                  </a:lnTo>
                  <a:lnTo>
                    <a:pt x="1195949" y="860482"/>
                  </a:lnTo>
                  <a:lnTo>
                    <a:pt x="0" y="860482"/>
                  </a:lnTo>
                  <a:lnTo>
                    <a:pt x="0" y="0"/>
                  </a:lnTo>
                  <a:close/>
                </a:path>
              </a:pathLst>
            </a:custGeom>
            <a:blipFill>
              <a:blip r:embed="rId8">
                <a:extLst>
                  <a:ext uri="{96DAC541-7B7A-43D3-8B79-37D633B846F1}">
                    <asvg:svgBlip xmlns:asvg="http://schemas.microsoft.com/office/drawing/2016/SVG/main" r:embed="rId9"/>
                  </a:ext>
                </a:extLst>
              </a:blip>
              <a:stretch>
                <a:fillRect t="-62625" r="-57890" b="-56820"/>
              </a:stretch>
            </a:blipFill>
          </p:spPr>
        </p:sp>
        <p:sp>
          <p:nvSpPr>
            <p:cNvPr id="16" name="Freeform 6">
              <a:extLst>
                <a:ext uri="{FF2B5EF4-FFF2-40B4-BE49-F238E27FC236}">
                  <a16:creationId xmlns:a16="http://schemas.microsoft.com/office/drawing/2014/main" id="{961056F5-17D9-C109-71E6-2C0CADBA8FBE}"/>
                </a:ext>
              </a:extLst>
            </p:cNvPr>
            <p:cNvSpPr/>
            <p:nvPr/>
          </p:nvSpPr>
          <p:spPr>
            <a:xfrm>
              <a:off x="0" y="0"/>
              <a:ext cx="1195949" cy="860481"/>
            </a:xfrm>
            <a:custGeom>
              <a:avLst/>
              <a:gdLst/>
              <a:ahLst/>
              <a:cxnLst/>
              <a:rect l="l" t="t" r="r" b="b"/>
              <a:pathLst>
                <a:path w="1195949" h="860481">
                  <a:moveTo>
                    <a:pt x="0" y="0"/>
                  </a:moveTo>
                  <a:lnTo>
                    <a:pt x="1195949" y="0"/>
                  </a:lnTo>
                  <a:lnTo>
                    <a:pt x="1195949" y="860481"/>
                  </a:lnTo>
                  <a:lnTo>
                    <a:pt x="0" y="860481"/>
                  </a:lnTo>
                  <a:lnTo>
                    <a:pt x="0" y="0"/>
                  </a:lnTo>
                  <a:close/>
                </a:path>
              </a:pathLst>
            </a:custGeom>
            <a:blipFill>
              <a:blip r:embed="rId8">
                <a:extLst>
                  <a:ext uri="{96DAC541-7B7A-43D3-8B79-37D633B846F1}">
                    <asvg:svgBlip xmlns:asvg="http://schemas.microsoft.com/office/drawing/2016/SVG/main" r:embed="rId9"/>
                  </a:ext>
                </a:extLst>
              </a:blip>
              <a:stretch>
                <a:fillRect t="-62625" r="-57890" b="-56820"/>
              </a:stretch>
            </a:blipFill>
          </p:spPr>
        </p:sp>
      </p:grpSp>
      <p:sp>
        <p:nvSpPr>
          <p:cNvPr id="17" name="Arrow: Right 16">
            <a:extLst>
              <a:ext uri="{FF2B5EF4-FFF2-40B4-BE49-F238E27FC236}">
                <a16:creationId xmlns:a16="http://schemas.microsoft.com/office/drawing/2014/main" id="{EFE4E722-0FAF-231C-E482-E951031BA77E}"/>
              </a:ext>
            </a:extLst>
          </p:cNvPr>
          <p:cNvSpPr/>
          <p:nvPr/>
        </p:nvSpPr>
        <p:spPr>
          <a:xfrm>
            <a:off x="4800600" y="4000500"/>
            <a:ext cx="685800" cy="381000"/>
          </a:xfrm>
          <a:prstGeom prst="rightArrow">
            <a:avLst>
              <a:gd name="adj1" fmla="val 28000"/>
              <a:gd name="adj2" fmla="val 50000"/>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8C7BCC2-5E50-88D4-7276-3F25B5212840}"/>
              </a:ext>
            </a:extLst>
          </p:cNvPr>
          <p:cNvSpPr/>
          <p:nvPr/>
        </p:nvSpPr>
        <p:spPr>
          <a:xfrm>
            <a:off x="8458200" y="4000500"/>
            <a:ext cx="685800" cy="381000"/>
          </a:xfrm>
          <a:prstGeom prst="rightArrow">
            <a:avLst>
              <a:gd name="adj1" fmla="val 28000"/>
              <a:gd name="adj2" fmla="val 50000"/>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B3EAF3BF-BA3A-00A7-210F-D661F2CB8715}"/>
              </a:ext>
            </a:extLst>
          </p:cNvPr>
          <p:cNvSpPr/>
          <p:nvPr/>
        </p:nvSpPr>
        <p:spPr>
          <a:xfrm>
            <a:off x="12115800" y="4000500"/>
            <a:ext cx="685800" cy="381000"/>
          </a:xfrm>
          <a:prstGeom prst="rightArrow">
            <a:avLst>
              <a:gd name="adj1" fmla="val 28000"/>
              <a:gd name="adj2" fmla="val 50000"/>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FE157D0D-6386-CE56-7F59-FCC354DF6613}"/>
              </a:ext>
            </a:extLst>
          </p:cNvPr>
          <p:cNvSpPr/>
          <p:nvPr/>
        </p:nvSpPr>
        <p:spPr>
          <a:xfrm flipH="1">
            <a:off x="6553200" y="6734175"/>
            <a:ext cx="685800" cy="381000"/>
          </a:xfrm>
          <a:prstGeom prst="rightArrow">
            <a:avLst>
              <a:gd name="adj1" fmla="val 28000"/>
              <a:gd name="adj2" fmla="val 50000"/>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33F7D7CA-8550-3181-5F0C-13EE6A4FE619}"/>
              </a:ext>
            </a:extLst>
          </p:cNvPr>
          <p:cNvSpPr/>
          <p:nvPr/>
        </p:nvSpPr>
        <p:spPr>
          <a:xfrm flipH="1">
            <a:off x="10210800" y="6715125"/>
            <a:ext cx="685800" cy="381000"/>
          </a:xfrm>
          <a:prstGeom prst="rightArrow">
            <a:avLst>
              <a:gd name="adj1" fmla="val 28000"/>
              <a:gd name="adj2" fmla="val 50000"/>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937FCD69-1E02-92BF-F204-F4ACFE16EE97}"/>
              </a:ext>
            </a:extLst>
          </p:cNvPr>
          <p:cNvSpPr/>
          <p:nvPr/>
        </p:nvSpPr>
        <p:spPr>
          <a:xfrm flipH="1">
            <a:off x="13868400" y="6743700"/>
            <a:ext cx="685800" cy="381000"/>
          </a:xfrm>
          <a:prstGeom prst="rightArrow">
            <a:avLst>
              <a:gd name="adj1" fmla="val 28000"/>
              <a:gd name="adj2" fmla="val 50000"/>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AF19302-A1D9-A44E-4A8B-DBEF7B633735}"/>
              </a:ext>
            </a:extLst>
          </p:cNvPr>
          <p:cNvSpPr/>
          <p:nvPr/>
        </p:nvSpPr>
        <p:spPr>
          <a:xfrm>
            <a:off x="14439900" y="5091112"/>
            <a:ext cx="114300" cy="1866902"/>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6">
            <a:extLst>
              <a:ext uri="{FF2B5EF4-FFF2-40B4-BE49-F238E27FC236}">
                <a16:creationId xmlns:a16="http://schemas.microsoft.com/office/drawing/2014/main" id="{80E27DAA-FD84-1BD8-C20B-F02F401F2632}"/>
              </a:ext>
            </a:extLst>
          </p:cNvPr>
          <p:cNvSpPr txBox="1"/>
          <p:nvPr/>
        </p:nvSpPr>
        <p:spPr>
          <a:xfrm>
            <a:off x="451901" y="614394"/>
            <a:ext cx="16479100" cy="2079095"/>
          </a:xfrm>
          <a:prstGeom prst="rect">
            <a:avLst/>
          </a:prstGeom>
        </p:spPr>
        <p:txBody>
          <a:bodyPr wrap="square" lIns="0" tIns="0" rIns="0" bIns="0" rtlCol="0" anchor="t">
            <a:spAutoFit/>
          </a:bodyPr>
          <a:lstStyle/>
          <a:p>
            <a:pPr algn="ctr">
              <a:lnSpc>
                <a:spcPct val="150000"/>
              </a:lnSpc>
            </a:pPr>
            <a:r>
              <a:rPr lang="vi-VN" sz="4800" b="1">
                <a:solidFill>
                  <a:srgbClr val="245095"/>
                </a:solidFill>
                <a:latin typeface="Arial" panose="020B0604020202020204" pitchFamily="34" charset="0"/>
                <a:ea typeface="Open Sans Bold"/>
                <a:cs typeface="Arial" panose="020B0604020202020204" pitchFamily="34" charset="0"/>
                <a:sym typeface="Open Sans Bold"/>
              </a:rPr>
              <a:t>SƠ ĐỒ KIẾN TRÚC TỔNG THỂ</a:t>
            </a:r>
          </a:p>
          <a:p>
            <a:pPr algn="ctr">
              <a:lnSpc>
                <a:spcPct val="150000"/>
              </a:lnSpc>
            </a:pPr>
            <a:r>
              <a:rPr lang="vi-VN" sz="4800" b="1">
                <a:solidFill>
                  <a:srgbClr val="245095"/>
                </a:solidFill>
                <a:latin typeface="Arial" panose="020B0604020202020204" pitchFamily="34" charset="0"/>
                <a:ea typeface="Open Sans Bold"/>
                <a:cs typeface="Arial" panose="020B0604020202020204" pitchFamily="34" charset="0"/>
                <a:sym typeface="Open Sans Bold"/>
              </a:rPr>
              <a:t>MÔ HÌNH TÌM KIẾM BẰNG ĐỒ THỊ TRI THỨC</a:t>
            </a:r>
            <a:endParaRPr lang="en-US" sz="4800" b="1">
              <a:solidFill>
                <a:srgbClr val="245095"/>
              </a:solidFill>
              <a:latin typeface="Arial" panose="020B0604020202020204" pitchFamily="34" charset="0"/>
              <a:ea typeface="Open Sans Bold"/>
              <a:cs typeface="Arial" panose="020B0604020202020204" pitchFamily="34" charset="0"/>
              <a:sym typeface="Open Sans Bold"/>
            </a:endParaRPr>
          </a:p>
        </p:txBody>
      </p:sp>
    </p:spTree>
    <p:extLst>
      <p:ext uri="{BB962C8B-B14F-4D97-AF65-F5344CB8AC3E}">
        <p14:creationId xmlns:p14="http://schemas.microsoft.com/office/powerpoint/2010/main" val="428093856"/>
      </p:ext>
    </p:extLst>
  </p:cSld>
  <p:clrMapOvr>
    <a:masterClrMapping/>
  </p:clrMapOvr>
  <p:transition spd="slow">
    <p:cover dir="l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rot="-10800000">
            <a:off x="-1028700" y="8240621"/>
            <a:ext cx="2507456" cy="3086100"/>
            <a:chOff x="0" y="0"/>
            <a:chExt cx="660400" cy="812800"/>
          </a:xfrm>
        </p:grpSpPr>
        <p:sp>
          <p:nvSpPr>
            <p:cNvPr id="10" name="Freeform 10"/>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alpha val="0"/>
              </a:srgbClr>
            </a:solidFill>
            <a:ln w="428625" cap="sq">
              <a:solidFill>
                <a:srgbClr val="0F3460"/>
              </a:solidFill>
              <a:prstDash val="solid"/>
              <a:miter/>
            </a:ln>
          </p:spPr>
        </p:sp>
        <p:sp>
          <p:nvSpPr>
            <p:cNvPr id="11" name="TextBox 11"/>
            <p:cNvSpPr txBox="1"/>
            <p:nvPr/>
          </p:nvSpPr>
          <p:spPr>
            <a:xfrm>
              <a:off x="0" y="-57150"/>
              <a:ext cx="660400" cy="742950"/>
            </a:xfrm>
            <a:prstGeom prst="rect">
              <a:avLst/>
            </a:prstGeom>
          </p:spPr>
          <p:txBody>
            <a:bodyPr lIns="50800" tIns="50800" rIns="50800" bIns="50800" rtlCol="0" anchor="ctr"/>
            <a:lstStyle/>
            <a:p>
              <a:pPr algn="ctr">
                <a:lnSpc>
                  <a:spcPts val="3643"/>
                </a:lnSpc>
              </a:pPr>
              <a:endParaRPr/>
            </a:p>
          </p:txBody>
        </p:sp>
      </p:grpSp>
      <p:sp>
        <p:nvSpPr>
          <p:cNvPr id="2" name="Freeform 2"/>
          <p:cNvSpPr/>
          <p:nvPr/>
        </p:nvSpPr>
        <p:spPr>
          <a:xfrm>
            <a:off x="15914790" y="0"/>
            <a:ext cx="2373210" cy="2322780"/>
          </a:xfrm>
          <a:custGeom>
            <a:avLst/>
            <a:gdLst/>
            <a:ahLst/>
            <a:cxnLst/>
            <a:rect l="l" t="t" r="r" b="b"/>
            <a:pathLst>
              <a:path w="2373210" h="2322780">
                <a:moveTo>
                  <a:pt x="0" y="0"/>
                </a:moveTo>
                <a:lnTo>
                  <a:pt x="2373210" y="0"/>
                </a:lnTo>
                <a:lnTo>
                  <a:pt x="2373210" y="2322780"/>
                </a:lnTo>
                <a:lnTo>
                  <a:pt x="0" y="2322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6000062" y="7964220"/>
            <a:ext cx="2287938" cy="2322780"/>
          </a:xfrm>
          <a:custGeom>
            <a:avLst/>
            <a:gdLst/>
            <a:ahLst/>
            <a:cxnLst/>
            <a:rect l="l" t="t" r="r" b="b"/>
            <a:pathLst>
              <a:path w="2287938" h="2322780">
                <a:moveTo>
                  <a:pt x="2287938" y="0"/>
                </a:moveTo>
                <a:lnTo>
                  <a:pt x="0" y="0"/>
                </a:lnTo>
                <a:lnTo>
                  <a:pt x="0" y="2322780"/>
                </a:lnTo>
                <a:lnTo>
                  <a:pt x="2287938" y="2322780"/>
                </a:lnTo>
                <a:lnTo>
                  <a:pt x="2287938"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9461823" y="1361525"/>
            <a:ext cx="7797477" cy="7563950"/>
            <a:chOff x="0" y="0"/>
            <a:chExt cx="1065463" cy="1033554"/>
          </a:xfrm>
        </p:grpSpPr>
        <p:sp>
          <p:nvSpPr>
            <p:cNvPr id="5" name="Freeform 5"/>
            <p:cNvSpPr/>
            <p:nvPr/>
          </p:nvSpPr>
          <p:spPr>
            <a:xfrm>
              <a:off x="0" y="0"/>
              <a:ext cx="1065463" cy="1033553"/>
            </a:xfrm>
            <a:custGeom>
              <a:avLst/>
              <a:gdLst/>
              <a:ahLst/>
              <a:cxnLst/>
              <a:rect l="l" t="t" r="r" b="b"/>
              <a:pathLst>
                <a:path w="1065463" h="1033553">
                  <a:moveTo>
                    <a:pt x="40708" y="0"/>
                  </a:moveTo>
                  <a:lnTo>
                    <a:pt x="1024755" y="0"/>
                  </a:lnTo>
                  <a:cubicBezTo>
                    <a:pt x="1047238" y="0"/>
                    <a:pt x="1065463" y="18226"/>
                    <a:pt x="1065463" y="40708"/>
                  </a:cubicBezTo>
                  <a:lnTo>
                    <a:pt x="1065463" y="992846"/>
                  </a:lnTo>
                  <a:cubicBezTo>
                    <a:pt x="1065463" y="1003642"/>
                    <a:pt x="1061174" y="1013996"/>
                    <a:pt x="1053540" y="1021630"/>
                  </a:cubicBezTo>
                  <a:cubicBezTo>
                    <a:pt x="1045906" y="1029265"/>
                    <a:pt x="1035552" y="1033553"/>
                    <a:pt x="1024755" y="1033553"/>
                  </a:cubicBezTo>
                  <a:lnTo>
                    <a:pt x="40708" y="1033553"/>
                  </a:lnTo>
                  <a:cubicBezTo>
                    <a:pt x="29911" y="1033553"/>
                    <a:pt x="19557" y="1029265"/>
                    <a:pt x="11923" y="1021630"/>
                  </a:cubicBezTo>
                  <a:cubicBezTo>
                    <a:pt x="4289" y="1013996"/>
                    <a:pt x="0" y="1003642"/>
                    <a:pt x="0" y="992846"/>
                  </a:cubicBezTo>
                  <a:lnTo>
                    <a:pt x="0" y="40708"/>
                  </a:lnTo>
                  <a:cubicBezTo>
                    <a:pt x="0" y="29911"/>
                    <a:pt x="4289" y="19557"/>
                    <a:pt x="11923" y="11923"/>
                  </a:cubicBezTo>
                  <a:cubicBezTo>
                    <a:pt x="19557" y="4289"/>
                    <a:pt x="29911" y="0"/>
                    <a:pt x="40708" y="0"/>
                  </a:cubicBezTo>
                  <a:close/>
                </a:path>
              </a:pathLst>
            </a:custGeom>
            <a:blipFill>
              <a:blip r:embed="rId6"/>
              <a:stretch>
                <a:fillRect t="-3863" b="-3863"/>
              </a:stretch>
            </a:blipFill>
          </p:spPr>
        </p:sp>
      </p:grpSp>
      <p:grpSp>
        <p:nvGrpSpPr>
          <p:cNvPr id="6" name="Group 6"/>
          <p:cNvGrpSpPr/>
          <p:nvPr/>
        </p:nvGrpSpPr>
        <p:grpSpPr>
          <a:xfrm>
            <a:off x="1253728" y="3670581"/>
            <a:ext cx="7890272" cy="4293639"/>
            <a:chOff x="0" y="0"/>
            <a:chExt cx="2078096" cy="1471663"/>
          </a:xfrm>
        </p:grpSpPr>
        <p:sp>
          <p:nvSpPr>
            <p:cNvPr id="7" name="Freeform 7"/>
            <p:cNvSpPr/>
            <p:nvPr/>
          </p:nvSpPr>
          <p:spPr>
            <a:xfrm>
              <a:off x="0" y="0"/>
              <a:ext cx="2078096" cy="1471663"/>
            </a:xfrm>
            <a:custGeom>
              <a:avLst/>
              <a:gdLst/>
              <a:ahLst/>
              <a:cxnLst/>
              <a:rect l="l" t="t" r="r" b="b"/>
              <a:pathLst>
                <a:path w="2078096" h="1471663">
                  <a:moveTo>
                    <a:pt x="50041" y="0"/>
                  </a:moveTo>
                  <a:lnTo>
                    <a:pt x="2028055" y="0"/>
                  </a:lnTo>
                  <a:cubicBezTo>
                    <a:pt x="2041327" y="0"/>
                    <a:pt x="2054055" y="5272"/>
                    <a:pt x="2063440" y="14657"/>
                  </a:cubicBezTo>
                  <a:cubicBezTo>
                    <a:pt x="2072824" y="24041"/>
                    <a:pt x="2078096" y="36769"/>
                    <a:pt x="2078096" y="50041"/>
                  </a:cubicBezTo>
                  <a:lnTo>
                    <a:pt x="2078096" y="1421622"/>
                  </a:lnTo>
                  <a:cubicBezTo>
                    <a:pt x="2078096" y="1434893"/>
                    <a:pt x="2072824" y="1447621"/>
                    <a:pt x="2063440" y="1457006"/>
                  </a:cubicBezTo>
                  <a:cubicBezTo>
                    <a:pt x="2054055" y="1466391"/>
                    <a:pt x="2041327" y="1471663"/>
                    <a:pt x="2028055" y="1471663"/>
                  </a:cubicBezTo>
                  <a:lnTo>
                    <a:pt x="50041" y="1471663"/>
                  </a:lnTo>
                  <a:cubicBezTo>
                    <a:pt x="36769" y="1471663"/>
                    <a:pt x="24041" y="1466391"/>
                    <a:pt x="14657" y="1457006"/>
                  </a:cubicBezTo>
                  <a:cubicBezTo>
                    <a:pt x="5272" y="1447621"/>
                    <a:pt x="0" y="1434893"/>
                    <a:pt x="0" y="1421622"/>
                  </a:cubicBezTo>
                  <a:lnTo>
                    <a:pt x="0" y="50041"/>
                  </a:lnTo>
                  <a:cubicBezTo>
                    <a:pt x="0" y="36769"/>
                    <a:pt x="5272" y="24041"/>
                    <a:pt x="14657" y="14657"/>
                  </a:cubicBezTo>
                  <a:cubicBezTo>
                    <a:pt x="24041" y="5272"/>
                    <a:pt x="36769" y="0"/>
                    <a:pt x="50041" y="0"/>
                  </a:cubicBezTo>
                  <a:close/>
                </a:path>
              </a:pathLst>
            </a:custGeom>
            <a:solidFill>
              <a:srgbClr val="245095"/>
            </a:solidFill>
          </p:spPr>
        </p:sp>
        <p:sp>
          <p:nvSpPr>
            <p:cNvPr id="8" name="TextBox 8"/>
            <p:cNvSpPr txBox="1"/>
            <p:nvPr/>
          </p:nvSpPr>
          <p:spPr>
            <a:xfrm>
              <a:off x="0" y="-57150"/>
              <a:ext cx="2078096" cy="1528813"/>
            </a:xfrm>
            <a:prstGeom prst="rect">
              <a:avLst/>
            </a:prstGeom>
          </p:spPr>
          <p:txBody>
            <a:bodyPr lIns="50800" tIns="50800" rIns="50800" bIns="50800" rtlCol="0" anchor="ctr"/>
            <a:lstStyle/>
            <a:p>
              <a:pPr algn="ctr">
                <a:lnSpc>
                  <a:spcPts val="3643"/>
                </a:lnSpc>
              </a:pPr>
              <a:endParaRPr/>
            </a:p>
          </p:txBody>
        </p:sp>
      </p:grpSp>
      <p:sp>
        <p:nvSpPr>
          <p:cNvPr id="12" name="TextBox 12"/>
          <p:cNvSpPr txBox="1"/>
          <p:nvPr/>
        </p:nvSpPr>
        <p:spPr>
          <a:xfrm>
            <a:off x="1346521" y="1810477"/>
            <a:ext cx="8115301" cy="1117742"/>
          </a:xfrm>
          <a:prstGeom prst="rect">
            <a:avLst/>
          </a:prstGeom>
        </p:spPr>
        <p:txBody>
          <a:bodyPr wrap="square" lIns="0" tIns="0" rIns="0" bIns="0" rtlCol="0" anchor="t">
            <a:spAutoFit/>
          </a:bodyPr>
          <a:lstStyle/>
          <a:p>
            <a:pPr algn="l">
              <a:lnSpc>
                <a:spcPts val="9799"/>
              </a:lnSpc>
            </a:pPr>
            <a:r>
              <a:rPr lang="en-US" sz="6000" b="1">
                <a:solidFill>
                  <a:srgbClr val="245095"/>
                </a:solidFill>
                <a:latin typeface="Arial" panose="020B0604020202020204" pitchFamily="34" charset="0"/>
                <a:ea typeface="Open Sans Bold"/>
                <a:cs typeface="Arial" panose="020B0604020202020204" pitchFamily="34" charset="0"/>
                <a:sym typeface="Open Sans Bold"/>
              </a:rPr>
              <a:t>DATASET COCO 2017</a:t>
            </a:r>
          </a:p>
        </p:txBody>
      </p:sp>
      <p:sp>
        <p:nvSpPr>
          <p:cNvPr id="13" name="TextBox 13"/>
          <p:cNvSpPr txBox="1"/>
          <p:nvPr/>
        </p:nvSpPr>
        <p:spPr>
          <a:xfrm>
            <a:off x="1673672" y="4339418"/>
            <a:ext cx="7050383" cy="2789225"/>
          </a:xfrm>
          <a:prstGeom prst="rect">
            <a:avLst/>
          </a:prstGeom>
        </p:spPr>
        <p:txBody>
          <a:bodyPr lIns="0" tIns="0" rIns="0" bIns="0" rtlCol="0" anchor="t">
            <a:spAutoFit/>
          </a:bodyPr>
          <a:lstStyle/>
          <a:p>
            <a:pPr marL="604518" lvl="1" indent="-302259" algn="l">
              <a:lnSpc>
                <a:spcPts val="5599"/>
              </a:lnSpc>
              <a:buFont typeface="Arial"/>
              <a:buChar char="•"/>
            </a:pPr>
            <a:r>
              <a:rPr lang="vi-VN" sz="3200">
                <a:solidFill>
                  <a:srgbClr val="FFFFFF"/>
                </a:solidFill>
                <a:latin typeface="Times New Roman" panose="02020603050405020304" pitchFamily="18" charset="0"/>
                <a:ea typeface="Faustina"/>
                <a:cs typeface="Times New Roman" panose="02020603050405020304" pitchFamily="18" charset="0"/>
                <a:sym typeface="Faustina"/>
              </a:rPr>
              <a:t>Bộ ảnh val2017:</a:t>
            </a:r>
          </a:p>
          <a:p>
            <a:pPr marL="604518" lvl="1" indent="-302259" algn="l">
              <a:lnSpc>
                <a:spcPts val="5599"/>
              </a:lnSpc>
              <a:buFont typeface="Arial"/>
              <a:buChar char="•"/>
            </a:pPr>
            <a:r>
              <a:rPr lang="en-US" sz="3200">
                <a:solidFill>
                  <a:srgbClr val="FFFFFF"/>
                </a:solidFill>
                <a:latin typeface="Times New Roman" panose="02020603050405020304" pitchFamily="18" charset="0"/>
                <a:ea typeface="Faustina"/>
                <a:cs typeface="Times New Roman" panose="02020603050405020304" pitchFamily="18" charset="0"/>
                <a:sym typeface="Faustina"/>
              </a:rPr>
              <a:t>Tổng số ảnh: 5.000 ảnh</a:t>
            </a:r>
          </a:p>
          <a:p>
            <a:pPr marL="604518" lvl="1" indent="-302259" algn="l">
              <a:lnSpc>
                <a:spcPts val="5599"/>
              </a:lnSpc>
              <a:buFont typeface="Arial"/>
              <a:buChar char="•"/>
            </a:pPr>
            <a:r>
              <a:rPr lang="vi-VN" sz="3200">
                <a:solidFill>
                  <a:srgbClr val="FFFFFF"/>
                </a:solidFill>
                <a:latin typeface="Times New Roman" panose="02020603050405020304" pitchFamily="18" charset="0"/>
                <a:ea typeface="Faustina"/>
                <a:cs typeface="Times New Roman" panose="02020603050405020304" pitchFamily="18" charset="0"/>
                <a:sym typeface="Faustina"/>
              </a:rPr>
              <a:t>Bộ captions_val2017:</a:t>
            </a:r>
          </a:p>
          <a:p>
            <a:pPr marL="604518" lvl="1" indent="-302259" algn="l">
              <a:lnSpc>
                <a:spcPts val="5599"/>
              </a:lnSpc>
              <a:buFont typeface="Arial"/>
              <a:buChar char="•"/>
            </a:pPr>
            <a:r>
              <a:rPr lang="en-US" sz="3200">
                <a:solidFill>
                  <a:srgbClr val="FFFFFF"/>
                </a:solidFill>
                <a:latin typeface="Times New Roman" panose="02020603050405020304" pitchFamily="18" charset="0"/>
                <a:ea typeface="Faustina"/>
                <a:cs typeface="Times New Roman" panose="02020603050405020304" pitchFamily="18" charset="0"/>
                <a:sym typeface="Faustina"/>
              </a:rPr>
              <a:t>Tổng số caption: 25.</a:t>
            </a:r>
            <a:r>
              <a:rPr lang="vi-VN" sz="3200">
                <a:solidFill>
                  <a:srgbClr val="FFFFFF"/>
                </a:solidFill>
                <a:latin typeface="Times New Roman" panose="02020603050405020304" pitchFamily="18" charset="0"/>
                <a:ea typeface="Faustina"/>
                <a:cs typeface="Times New Roman" panose="02020603050405020304" pitchFamily="18" charset="0"/>
                <a:sym typeface="Faustina"/>
              </a:rPr>
              <a:t>015</a:t>
            </a:r>
            <a:r>
              <a:rPr lang="en-US" sz="3200">
                <a:solidFill>
                  <a:srgbClr val="FFFFFF"/>
                </a:solidFill>
                <a:latin typeface="Times New Roman" panose="02020603050405020304" pitchFamily="18" charset="0"/>
                <a:ea typeface="Faustina"/>
                <a:cs typeface="Times New Roman" panose="02020603050405020304" pitchFamily="18" charset="0"/>
                <a:sym typeface="Faustina"/>
              </a:rPr>
              <a:t> dòng</a:t>
            </a:r>
          </a:p>
        </p:txBody>
      </p:sp>
      <p:grpSp>
        <p:nvGrpSpPr>
          <p:cNvPr id="14" name="Group 14"/>
          <p:cNvGrpSpPr/>
          <p:nvPr/>
        </p:nvGrpSpPr>
        <p:grpSpPr>
          <a:xfrm>
            <a:off x="229534" y="204944"/>
            <a:ext cx="2798184" cy="1388542"/>
            <a:chOff x="0" y="0"/>
            <a:chExt cx="3730912" cy="1851389"/>
          </a:xfrm>
        </p:grpSpPr>
        <p:sp>
          <p:nvSpPr>
            <p:cNvPr id="15" name="Freeform 15"/>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7"/>
              <a:stretch>
                <a:fillRect/>
              </a:stretch>
            </a:blipFill>
          </p:spPr>
        </p:sp>
        <p:sp>
          <p:nvSpPr>
            <p:cNvPr id="16" name="Freeform 16"/>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8"/>
              <a:stretch>
                <a:fillRect/>
              </a:stretch>
            </a:blipFill>
          </p:spPr>
        </p:sp>
      </p:grpSp>
    </p:spTree>
  </p:cSld>
  <p:clrMapOvr>
    <a:masterClrMapping/>
  </p:clrMapOvr>
  <p:transition spd="slow">
    <p:cover dir="l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8680" y="8209105"/>
            <a:ext cx="2049320" cy="2049320"/>
          </a:xfrm>
          <a:custGeom>
            <a:avLst/>
            <a:gdLst/>
            <a:ahLst/>
            <a:cxnLst/>
            <a:rect l="l" t="t" r="r" b="b"/>
            <a:pathLst>
              <a:path w="2049320" h="2049320">
                <a:moveTo>
                  <a:pt x="0" y="0"/>
                </a:moveTo>
                <a:lnTo>
                  <a:pt x="2049320" y="0"/>
                </a:lnTo>
                <a:lnTo>
                  <a:pt x="2049320" y="2049320"/>
                </a:lnTo>
                <a:lnTo>
                  <a:pt x="0" y="2049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95998" y="7961455"/>
            <a:ext cx="2715281" cy="2715281"/>
          </a:xfrm>
          <a:custGeom>
            <a:avLst/>
            <a:gdLst/>
            <a:ahLst/>
            <a:cxnLst/>
            <a:rect l="l" t="t" r="r" b="b"/>
            <a:pathLst>
              <a:path w="2715281" h="2715281">
                <a:moveTo>
                  <a:pt x="2715281" y="0"/>
                </a:moveTo>
                <a:lnTo>
                  <a:pt x="0" y="0"/>
                </a:lnTo>
                <a:lnTo>
                  <a:pt x="0" y="2715281"/>
                </a:lnTo>
                <a:lnTo>
                  <a:pt x="2715281" y="2715281"/>
                </a:lnTo>
                <a:lnTo>
                  <a:pt x="27152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706731" y="39010"/>
            <a:ext cx="2572875" cy="2751738"/>
          </a:xfrm>
          <a:custGeom>
            <a:avLst/>
            <a:gdLst/>
            <a:ahLst/>
            <a:cxnLst/>
            <a:rect l="l" t="t" r="r" b="b"/>
            <a:pathLst>
              <a:path w="2572875" h="2751738">
                <a:moveTo>
                  <a:pt x="0" y="0"/>
                </a:moveTo>
                <a:lnTo>
                  <a:pt x="2572875" y="0"/>
                </a:lnTo>
                <a:lnTo>
                  <a:pt x="2572875" y="2751737"/>
                </a:lnTo>
                <a:lnTo>
                  <a:pt x="0" y="2751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500948" y="1211425"/>
            <a:ext cx="9286105" cy="1141210"/>
          </a:xfrm>
          <a:prstGeom prst="rect">
            <a:avLst/>
          </a:prstGeom>
        </p:spPr>
        <p:txBody>
          <a:bodyPr lIns="0" tIns="0" rIns="0" bIns="0" rtlCol="0" anchor="t">
            <a:spAutoFit/>
          </a:bodyPr>
          <a:lstStyle/>
          <a:p>
            <a:pPr algn="ctr">
              <a:lnSpc>
                <a:spcPts val="9799"/>
              </a:lnSpc>
            </a:pPr>
            <a:r>
              <a:rPr lang="en-US" sz="6000" b="1">
                <a:solidFill>
                  <a:srgbClr val="245095"/>
                </a:solidFill>
                <a:latin typeface="Arial" panose="020B0604020202020204" pitchFamily="34" charset="0"/>
                <a:ea typeface="Open Sans Bold"/>
                <a:cs typeface="Arial" panose="020B0604020202020204" pitchFamily="34" charset="0"/>
                <a:sym typeface="Open Sans Bold"/>
              </a:rPr>
              <a:t>PHÂN RÃ DỮ LIỆU</a:t>
            </a:r>
          </a:p>
        </p:txBody>
      </p:sp>
      <p:grpSp>
        <p:nvGrpSpPr>
          <p:cNvPr id="6" name="Group 6"/>
          <p:cNvGrpSpPr/>
          <p:nvPr/>
        </p:nvGrpSpPr>
        <p:grpSpPr>
          <a:xfrm>
            <a:off x="1528495" y="2857500"/>
            <a:ext cx="15231010" cy="6097367"/>
            <a:chOff x="0" y="0"/>
            <a:chExt cx="20308013" cy="8129824"/>
          </a:xfrm>
        </p:grpSpPr>
        <p:grpSp>
          <p:nvGrpSpPr>
            <p:cNvPr id="7" name="Group 7"/>
            <p:cNvGrpSpPr/>
            <p:nvPr/>
          </p:nvGrpSpPr>
          <p:grpSpPr>
            <a:xfrm>
              <a:off x="7386677" y="328850"/>
              <a:ext cx="5870135" cy="5585596"/>
              <a:chOff x="0" y="0"/>
              <a:chExt cx="1159533" cy="1103328"/>
            </a:xfrm>
          </p:grpSpPr>
          <p:sp>
            <p:nvSpPr>
              <p:cNvPr id="8" name="Freeform 8"/>
              <p:cNvSpPr/>
              <p:nvPr/>
            </p:nvSpPr>
            <p:spPr>
              <a:xfrm>
                <a:off x="0" y="0"/>
                <a:ext cx="1159533" cy="1103328"/>
              </a:xfrm>
              <a:custGeom>
                <a:avLst/>
                <a:gdLst/>
                <a:ahLst/>
                <a:cxnLst/>
                <a:rect l="l" t="t" r="r" b="b"/>
                <a:pathLst>
                  <a:path w="1159533" h="1103328">
                    <a:moveTo>
                      <a:pt x="89683" y="0"/>
                    </a:moveTo>
                    <a:lnTo>
                      <a:pt x="1069850" y="0"/>
                    </a:lnTo>
                    <a:cubicBezTo>
                      <a:pt x="1093635" y="0"/>
                      <a:pt x="1116446" y="9449"/>
                      <a:pt x="1133265" y="26268"/>
                    </a:cubicBezTo>
                    <a:cubicBezTo>
                      <a:pt x="1150084" y="43086"/>
                      <a:pt x="1159533" y="65897"/>
                      <a:pt x="1159533" y="89683"/>
                    </a:cubicBezTo>
                    <a:lnTo>
                      <a:pt x="1159533" y="1013645"/>
                    </a:lnTo>
                    <a:cubicBezTo>
                      <a:pt x="1159533" y="1037430"/>
                      <a:pt x="1150084" y="1060241"/>
                      <a:pt x="1133265" y="1077060"/>
                    </a:cubicBezTo>
                    <a:cubicBezTo>
                      <a:pt x="1116446" y="1093879"/>
                      <a:pt x="1093635" y="1103328"/>
                      <a:pt x="1069850" y="1103328"/>
                    </a:cubicBezTo>
                    <a:lnTo>
                      <a:pt x="89683" y="1103328"/>
                    </a:lnTo>
                    <a:cubicBezTo>
                      <a:pt x="65897" y="1103328"/>
                      <a:pt x="43086" y="1093879"/>
                      <a:pt x="26268" y="1077060"/>
                    </a:cubicBezTo>
                    <a:cubicBezTo>
                      <a:pt x="9449" y="1060241"/>
                      <a:pt x="0" y="1037430"/>
                      <a:pt x="0" y="1013645"/>
                    </a:cubicBezTo>
                    <a:lnTo>
                      <a:pt x="0" y="89683"/>
                    </a:lnTo>
                    <a:cubicBezTo>
                      <a:pt x="0" y="65897"/>
                      <a:pt x="9449" y="43086"/>
                      <a:pt x="26268" y="26268"/>
                    </a:cubicBezTo>
                    <a:cubicBezTo>
                      <a:pt x="43086" y="9449"/>
                      <a:pt x="65897" y="0"/>
                      <a:pt x="89683" y="0"/>
                    </a:cubicBezTo>
                    <a:close/>
                  </a:path>
                </a:pathLst>
              </a:custGeom>
              <a:solidFill>
                <a:srgbClr val="245095"/>
              </a:solidFill>
            </p:spPr>
          </p:sp>
          <p:sp>
            <p:nvSpPr>
              <p:cNvPr id="9" name="TextBox 9"/>
              <p:cNvSpPr txBox="1"/>
              <p:nvPr/>
            </p:nvSpPr>
            <p:spPr>
              <a:xfrm>
                <a:off x="0" y="-57150"/>
                <a:ext cx="1159533" cy="1160478"/>
              </a:xfrm>
              <a:prstGeom prst="rect">
                <a:avLst/>
              </a:prstGeom>
            </p:spPr>
            <p:txBody>
              <a:bodyPr lIns="50800" tIns="50800" rIns="50800" bIns="50800" rtlCol="0" anchor="ctr"/>
              <a:lstStyle/>
              <a:p>
                <a:pPr algn="ctr">
                  <a:lnSpc>
                    <a:spcPts val="3643"/>
                  </a:lnSpc>
                </a:pPr>
                <a:endParaRPr/>
              </a:p>
            </p:txBody>
          </p:sp>
        </p:grpSp>
        <p:grpSp>
          <p:nvGrpSpPr>
            <p:cNvPr id="10" name="Group 10"/>
            <p:cNvGrpSpPr/>
            <p:nvPr/>
          </p:nvGrpSpPr>
          <p:grpSpPr>
            <a:xfrm>
              <a:off x="14437878" y="328850"/>
              <a:ext cx="5870135" cy="5585596"/>
              <a:chOff x="0" y="0"/>
              <a:chExt cx="1159533" cy="1103328"/>
            </a:xfrm>
          </p:grpSpPr>
          <p:sp>
            <p:nvSpPr>
              <p:cNvPr id="11" name="Freeform 11"/>
              <p:cNvSpPr/>
              <p:nvPr/>
            </p:nvSpPr>
            <p:spPr>
              <a:xfrm>
                <a:off x="0" y="0"/>
                <a:ext cx="1159533" cy="1103328"/>
              </a:xfrm>
              <a:custGeom>
                <a:avLst/>
                <a:gdLst/>
                <a:ahLst/>
                <a:cxnLst/>
                <a:rect l="l" t="t" r="r" b="b"/>
                <a:pathLst>
                  <a:path w="1159533" h="1103328">
                    <a:moveTo>
                      <a:pt x="89683" y="0"/>
                    </a:moveTo>
                    <a:lnTo>
                      <a:pt x="1069850" y="0"/>
                    </a:lnTo>
                    <a:cubicBezTo>
                      <a:pt x="1093635" y="0"/>
                      <a:pt x="1116446" y="9449"/>
                      <a:pt x="1133265" y="26268"/>
                    </a:cubicBezTo>
                    <a:cubicBezTo>
                      <a:pt x="1150084" y="43086"/>
                      <a:pt x="1159533" y="65897"/>
                      <a:pt x="1159533" y="89683"/>
                    </a:cubicBezTo>
                    <a:lnTo>
                      <a:pt x="1159533" y="1013645"/>
                    </a:lnTo>
                    <a:cubicBezTo>
                      <a:pt x="1159533" y="1037430"/>
                      <a:pt x="1150084" y="1060241"/>
                      <a:pt x="1133265" y="1077060"/>
                    </a:cubicBezTo>
                    <a:cubicBezTo>
                      <a:pt x="1116446" y="1093879"/>
                      <a:pt x="1093635" y="1103328"/>
                      <a:pt x="1069850" y="1103328"/>
                    </a:cubicBezTo>
                    <a:lnTo>
                      <a:pt x="89683" y="1103328"/>
                    </a:lnTo>
                    <a:cubicBezTo>
                      <a:pt x="65897" y="1103328"/>
                      <a:pt x="43086" y="1093879"/>
                      <a:pt x="26268" y="1077060"/>
                    </a:cubicBezTo>
                    <a:cubicBezTo>
                      <a:pt x="9449" y="1060241"/>
                      <a:pt x="0" y="1037430"/>
                      <a:pt x="0" y="1013645"/>
                    </a:cubicBezTo>
                    <a:lnTo>
                      <a:pt x="0" y="89683"/>
                    </a:lnTo>
                    <a:cubicBezTo>
                      <a:pt x="0" y="65897"/>
                      <a:pt x="9449" y="43086"/>
                      <a:pt x="26268" y="26268"/>
                    </a:cubicBezTo>
                    <a:cubicBezTo>
                      <a:pt x="43086" y="9449"/>
                      <a:pt x="65897" y="0"/>
                      <a:pt x="89683" y="0"/>
                    </a:cubicBezTo>
                    <a:close/>
                  </a:path>
                </a:pathLst>
              </a:custGeom>
              <a:solidFill>
                <a:srgbClr val="245095"/>
              </a:solidFill>
            </p:spPr>
          </p:sp>
          <p:sp>
            <p:nvSpPr>
              <p:cNvPr id="12" name="TextBox 12"/>
              <p:cNvSpPr txBox="1"/>
              <p:nvPr/>
            </p:nvSpPr>
            <p:spPr>
              <a:xfrm>
                <a:off x="0" y="-57150"/>
                <a:ext cx="1159533" cy="1160478"/>
              </a:xfrm>
              <a:prstGeom prst="rect">
                <a:avLst/>
              </a:prstGeom>
            </p:spPr>
            <p:txBody>
              <a:bodyPr lIns="50800" tIns="50800" rIns="50800" bIns="50800" rtlCol="0" anchor="ctr"/>
              <a:lstStyle/>
              <a:p>
                <a:pPr algn="ctr">
                  <a:lnSpc>
                    <a:spcPts val="3643"/>
                  </a:lnSpc>
                </a:pPr>
                <a:endParaRPr/>
              </a:p>
            </p:txBody>
          </p:sp>
        </p:grpSp>
        <p:grpSp>
          <p:nvGrpSpPr>
            <p:cNvPr id="13" name="Group 13"/>
            <p:cNvGrpSpPr/>
            <p:nvPr/>
          </p:nvGrpSpPr>
          <p:grpSpPr>
            <a:xfrm>
              <a:off x="332821" y="328850"/>
              <a:ext cx="5870135" cy="5585596"/>
              <a:chOff x="0" y="0"/>
              <a:chExt cx="1159533" cy="1103328"/>
            </a:xfrm>
          </p:grpSpPr>
          <p:sp>
            <p:nvSpPr>
              <p:cNvPr id="14" name="Freeform 14"/>
              <p:cNvSpPr/>
              <p:nvPr/>
            </p:nvSpPr>
            <p:spPr>
              <a:xfrm>
                <a:off x="0" y="0"/>
                <a:ext cx="1159533" cy="1103328"/>
              </a:xfrm>
              <a:custGeom>
                <a:avLst/>
                <a:gdLst/>
                <a:ahLst/>
                <a:cxnLst/>
                <a:rect l="l" t="t" r="r" b="b"/>
                <a:pathLst>
                  <a:path w="1159533" h="1103328">
                    <a:moveTo>
                      <a:pt x="89683" y="0"/>
                    </a:moveTo>
                    <a:lnTo>
                      <a:pt x="1069850" y="0"/>
                    </a:lnTo>
                    <a:cubicBezTo>
                      <a:pt x="1093635" y="0"/>
                      <a:pt x="1116446" y="9449"/>
                      <a:pt x="1133265" y="26268"/>
                    </a:cubicBezTo>
                    <a:cubicBezTo>
                      <a:pt x="1150084" y="43086"/>
                      <a:pt x="1159533" y="65897"/>
                      <a:pt x="1159533" y="89683"/>
                    </a:cubicBezTo>
                    <a:lnTo>
                      <a:pt x="1159533" y="1013645"/>
                    </a:lnTo>
                    <a:cubicBezTo>
                      <a:pt x="1159533" y="1037430"/>
                      <a:pt x="1150084" y="1060241"/>
                      <a:pt x="1133265" y="1077060"/>
                    </a:cubicBezTo>
                    <a:cubicBezTo>
                      <a:pt x="1116446" y="1093879"/>
                      <a:pt x="1093635" y="1103328"/>
                      <a:pt x="1069850" y="1103328"/>
                    </a:cubicBezTo>
                    <a:lnTo>
                      <a:pt x="89683" y="1103328"/>
                    </a:lnTo>
                    <a:cubicBezTo>
                      <a:pt x="65897" y="1103328"/>
                      <a:pt x="43086" y="1093879"/>
                      <a:pt x="26268" y="1077060"/>
                    </a:cubicBezTo>
                    <a:cubicBezTo>
                      <a:pt x="9449" y="1060241"/>
                      <a:pt x="0" y="1037430"/>
                      <a:pt x="0" y="1013645"/>
                    </a:cubicBezTo>
                    <a:lnTo>
                      <a:pt x="0" y="89683"/>
                    </a:lnTo>
                    <a:cubicBezTo>
                      <a:pt x="0" y="65897"/>
                      <a:pt x="9449" y="43086"/>
                      <a:pt x="26268" y="26268"/>
                    </a:cubicBezTo>
                    <a:cubicBezTo>
                      <a:pt x="43086" y="9449"/>
                      <a:pt x="65897" y="0"/>
                      <a:pt x="89683" y="0"/>
                    </a:cubicBezTo>
                    <a:close/>
                  </a:path>
                </a:pathLst>
              </a:custGeom>
              <a:solidFill>
                <a:srgbClr val="245095"/>
              </a:solidFill>
            </p:spPr>
          </p:sp>
          <p:sp>
            <p:nvSpPr>
              <p:cNvPr id="15" name="TextBox 15"/>
              <p:cNvSpPr txBox="1"/>
              <p:nvPr/>
            </p:nvSpPr>
            <p:spPr>
              <a:xfrm>
                <a:off x="0" y="-57150"/>
                <a:ext cx="1159533" cy="1160478"/>
              </a:xfrm>
              <a:prstGeom prst="rect">
                <a:avLst/>
              </a:prstGeom>
            </p:spPr>
            <p:txBody>
              <a:bodyPr lIns="50800" tIns="50800" rIns="50800" bIns="50800" rtlCol="0" anchor="ctr"/>
              <a:lstStyle/>
              <a:p>
                <a:pPr algn="ctr">
                  <a:lnSpc>
                    <a:spcPts val="3643"/>
                  </a:lnSpc>
                </a:pPr>
                <a:endParaRPr/>
              </a:p>
            </p:txBody>
          </p:sp>
        </p:grpSp>
        <p:grpSp>
          <p:nvGrpSpPr>
            <p:cNvPr id="16" name="Group 16"/>
            <p:cNvGrpSpPr/>
            <p:nvPr/>
          </p:nvGrpSpPr>
          <p:grpSpPr>
            <a:xfrm>
              <a:off x="7053856" y="0"/>
              <a:ext cx="1499306" cy="149930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DC8"/>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3643"/>
                  </a:lnSpc>
                </a:pPr>
                <a:endParaRPr/>
              </a:p>
            </p:txBody>
          </p:sp>
        </p:grpSp>
        <p:grpSp>
          <p:nvGrpSpPr>
            <p:cNvPr id="19" name="Group 19"/>
            <p:cNvGrpSpPr/>
            <p:nvPr/>
          </p:nvGrpSpPr>
          <p:grpSpPr>
            <a:xfrm>
              <a:off x="14105058" y="0"/>
              <a:ext cx="1499306" cy="149930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DC8"/>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3643"/>
                  </a:lnSpc>
                </a:pPr>
                <a:endParaRPr/>
              </a:p>
            </p:txBody>
          </p:sp>
        </p:grpSp>
        <p:grpSp>
          <p:nvGrpSpPr>
            <p:cNvPr id="22" name="Group 22"/>
            <p:cNvGrpSpPr/>
            <p:nvPr/>
          </p:nvGrpSpPr>
          <p:grpSpPr>
            <a:xfrm>
              <a:off x="0" y="0"/>
              <a:ext cx="1499306" cy="149930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DC8"/>
              </a:solidFill>
            </p:spPr>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3643"/>
                  </a:lnSpc>
                </a:pPr>
                <a:endParaRPr/>
              </a:p>
            </p:txBody>
          </p:sp>
        </p:grpSp>
        <p:sp>
          <p:nvSpPr>
            <p:cNvPr id="25" name="Freeform 25"/>
            <p:cNvSpPr/>
            <p:nvPr/>
          </p:nvSpPr>
          <p:spPr>
            <a:xfrm>
              <a:off x="181932" y="252132"/>
              <a:ext cx="1135442" cy="1000609"/>
            </a:xfrm>
            <a:custGeom>
              <a:avLst/>
              <a:gdLst/>
              <a:ahLst/>
              <a:cxnLst/>
              <a:rect l="l" t="t" r="r" b="b"/>
              <a:pathLst>
                <a:path w="1135442" h="1000609">
                  <a:moveTo>
                    <a:pt x="0" y="0"/>
                  </a:moveTo>
                  <a:lnTo>
                    <a:pt x="1135442" y="0"/>
                  </a:lnTo>
                  <a:lnTo>
                    <a:pt x="1135442" y="1000609"/>
                  </a:lnTo>
                  <a:lnTo>
                    <a:pt x="0" y="10006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7226680" y="228268"/>
              <a:ext cx="1048337" cy="1048337"/>
            </a:xfrm>
            <a:custGeom>
              <a:avLst/>
              <a:gdLst/>
              <a:ahLst/>
              <a:cxnLst/>
              <a:rect l="l" t="t" r="r" b="b"/>
              <a:pathLst>
                <a:path w="1048337" h="1048337">
                  <a:moveTo>
                    <a:pt x="0" y="0"/>
                  </a:moveTo>
                  <a:lnTo>
                    <a:pt x="1048337" y="0"/>
                  </a:lnTo>
                  <a:lnTo>
                    <a:pt x="1048337" y="1048337"/>
                  </a:lnTo>
                  <a:lnTo>
                    <a:pt x="0" y="10483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14392212" y="252132"/>
              <a:ext cx="924998" cy="1024473"/>
            </a:xfrm>
            <a:custGeom>
              <a:avLst/>
              <a:gdLst/>
              <a:ahLst/>
              <a:cxnLst/>
              <a:rect l="l" t="t" r="r" b="b"/>
              <a:pathLst>
                <a:path w="924998" h="1024473">
                  <a:moveTo>
                    <a:pt x="0" y="0"/>
                  </a:moveTo>
                  <a:lnTo>
                    <a:pt x="924998" y="0"/>
                  </a:lnTo>
                  <a:lnTo>
                    <a:pt x="924998" y="1024473"/>
                  </a:lnTo>
                  <a:lnTo>
                    <a:pt x="0" y="10244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Freeform 28"/>
            <p:cNvSpPr/>
            <p:nvPr/>
          </p:nvSpPr>
          <p:spPr>
            <a:xfrm>
              <a:off x="5951648" y="2453808"/>
              <a:ext cx="1704217" cy="1335680"/>
            </a:xfrm>
            <a:custGeom>
              <a:avLst/>
              <a:gdLst/>
              <a:ahLst/>
              <a:cxnLst/>
              <a:rect l="l" t="t" r="r" b="b"/>
              <a:pathLst>
                <a:path w="1704217" h="1335680">
                  <a:moveTo>
                    <a:pt x="0" y="0"/>
                  </a:moveTo>
                  <a:lnTo>
                    <a:pt x="1704217" y="0"/>
                  </a:lnTo>
                  <a:lnTo>
                    <a:pt x="1704217" y="1335680"/>
                  </a:lnTo>
                  <a:lnTo>
                    <a:pt x="0" y="133568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TextBox 29"/>
            <p:cNvSpPr txBox="1"/>
            <p:nvPr/>
          </p:nvSpPr>
          <p:spPr>
            <a:xfrm>
              <a:off x="7750848" y="1442156"/>
              <a:ext cx="5107012" cy="1283123"/>
            </a:xfrm>
            <a:prstGeom prst="rect">
              <a:avLst/>
            </a:prstGeom>
          </p:spPr>
          <p:txBody>
            <a:bodyPr lIns="0" tIns="0" rIns="0" bIns="0" rtlCol="0" anchor="t">
              <a:spAutoFit/>
            </a:bodyPr>
            <a:lstStyle/>
            <a:p>
              <a:pPr algn="ctr">
                <a:lnSpc>
                  <a:spcPts val="3920"/>
                </a:lnSpc>
              </a:pPr>
              <a:r>
                <a:rPr lang="en-US" sz="3200" b="1">
                  <a:solidFill>
                    <a:srgbClr val="FFFFFF"/>
                  </a:solidFill>
                  <a:latin typeface="Times New Roman" panose="02020603050405020304" pitchFamily="18" charset="0"/>
                  <a:ea typeface="Open Sans Bold"/>
                  <a:cs typeface="Times New Roman" panose="02020603050405020304" pitchFamily="18" charset="0"/>
                  <a:sym typeface="Open Sans Bold"/>
                </a:rPr>
                <a:t>Trích xuất tri thức (triplet)</a:t>
              </a:r>
            </a:p>
          </p:txBody>
        </p:sp>
        <p:sp>
          <p:nvSpPr>
            <p:cNvPr id="30" name="TextBox 30"/>
            <p:cNvSpPr txBox="1"/>
            <p:nvPr/>
          </p:nvSpPr>
          <p:spPr>
            <a:xfrm>
              <a:off x="14854710" y="1442156"/>
              <a:ext cx="5107012" cy="641372"/>
            </a:xfrm>
            <a:prstGeom prst="rect">
              <a:avLst/>
            </a:prstGeom>
          </p:spPr>
          <p:txBody>
            <a:bodyPr lIns="0" tIns="0" rIns="0" bIns="0" rtlCol="0" anchor="t">
              <a:spAutoFit/>
            </a:bodyPr>
            <a:lstStyle/>
            <a:p>
              <a:pPr algn="ctr">
                <a:lnSpc>
                  <a:spcPts val="3920"/>
                </a:lnSpc>
              </a:pPr>
              <a:r>
                <a:rPr lang="vi-VN" sz="3200" b="1">
                  <a:solidFill>
                    <a:srgbClr val="FFFFFF"/>
                  </a:solidFill>
                  <a:latin typeface="+mj-lt"/>
                  <a:ea typeface="Open Sans Bold"/>
                  <a:cs typeface="Open Sans Bold"/>
                  <a:sym typeface="Open Sans Bold"/>
                </a:rPr>
                <a:t>Lưu</a:t>
              </a:r>
              <a:r>
                <a:rPr lang="en-US" sz="3200" b="1">
                  <a:solidFill>
                    <a:srgbClr val="FFFFFF"/>
                  </a:solidFill>
                  <a:latin typeface="+mj-lt"/>
                  <a:ea typeface="Open Sans Bold"/>
                  <a:cs typeface="Open Sans Bold"/>
                  <a:sym typeface="Open Sans Bold"/>
                </a:rPr>
                <a:t> kết quả</a:t>
              </a:r>
            </a:p>
          </p:txBody>
        </p:sp>
        <p:sp>
          <p:nvSpPr>
            <p:cNvPr id="31" name="TextBox 31"/>
            <p:cNvSpPr txBox="1"/>
            <p:nvPr/>
          </p:nvSpPr>
          <p:spPr>
            <a:xfrm>
              <a:off x="749653" y="1442156"/>
              <a:ext cx="5107012" cy="622723"/>
            </a:xfrm>
            <a:prstGeom prst="rect">
              <a:avLst/>
            </a:prstGeom>
          </p:spPr>
          <p:txBody>
            <a:bodyPr lIns="0" tIns="0" rIns="0" bIns="0" rtlCol="0" anchor="t">
              <a:spAutoFit/>
            </a:bodyPr>
            <a:lstStyle/>
            <a:p>
              <a:pPr algn="ctr">
                <a:lnSpc>
                  <a:spcPts val="3920"/>
                </a:lnSpc>
              </a:pPr>
              <a:r>
                <a:rPr lang="en-US" sz="3200" b="1">
                  <a:solidFill>
                    <a:srgbClr val="FFFFFF"/>
                  </a:solidFill>
                  <a:latin typeface="Times New Roman" panose="02020603050405020304" pitchFamily="18" charset="0"/>
                  <a:ea typeface="Open Sans Bold"/>
                  <a:cs typeface="Times New Roman" panose="02020603050405020304" pitchFamily="18" charset="0"/>
                  <a:sym typeface="Open Sans Bold"/>
                </a:rPr>
                <a:t>Tiền xử lý caption</a:t>
              </a:r>
            </a:p>
          </p:txBody>
        </p:sp>
        <p:sp>
          <p:nvSpPr>
            <p:cNvPr id="32" name="TextBox 32"/>
            <p:cNvSpPr txBox="1"/>
            <p:nvPr/>
          </p:nvSpPr>
          <p:spPr>
            <a:xfrm>
              <a:off x="7803509" y="2929940"/>
              <a:ext cx="5107012" cy="2548732"/>
            </a:xfrm>
            <a:prstGeom prst="rect">
              <a:avLst/>
            </a:prstGeom>
          </p:spPr>
          <p:txBody>
            <a:bodyPr lIns="0" tIns="0" rIns="0" bIns="0" rtlCol="0" anchor="t">
              <a:spAutoFit/>
            </a:bodyPr>
            <a:lstStyle/>
            <a:p>
              <a:pPr algn="l">
                <a:lnSpc>
                  <a:spcPts val="3840"/>
                </a:lnSpc>
              </a:pPr>
              <a:r>
                <a:rPr lang="en-US" sz="2800">
                  <a:solidFill>
                    <a:srgbClr val="FFFFFF"/>
                  </a:solidFill>
                  <a:latin typeface="Times New Roman" panose="02020603050405020304" pitchFamily="18" charset="0"/>
                  <a:ea typeface="Open Sans"/>
                  <a:cs typeface="Times New Roman" panose="02020603050405020304" pitchFamily="18" charset="0"/>
                  <a:sym typeface="Open Sans"/>
                </a:rPr>
                <a:t>Dùng NLP (spaCy) để phân tích cú pháp và tách thành các triplet (subject, predicate, object)</a:t>
              </a:r>
            </a:p>
          </p:txBody>
        </p:sp>
        <p:sp>
          <p:nvSpPr>
            <p:cNvPr id="33" name="TextBox 33"/>
            <p:cNvSpPr txBox="1"/>
            <p:nvPr/>
          </p:nvSpPr>
          <p:spPr>
            <a:xfrm>
              <a:off x="14854710" y="2484382"/>
              <a:ext cx="5107012" cy="2676972"/>
            </a:xfrm>
            <a:prstGeom prst="rect">
              <a:avLst/>
            </a:prstGeom>
          </p:spPr>
          <p:txBody>
            <a:bodyPr lIns="0" tIns="0" rIns="0" bIns="0" rtlCol="0" anchor="t">
              <a:spAutoFit/>
            </a:bodyPr>
            <a:lstStyle/>
            <a:p>
              <a:pPr algn="l">
                <a:lnSpc>
                  <a:spcPts val="3999"/>
                </a:lnSpc>
              </a:pPr>
              <a:r>
                <a:rPr lang="en-US" sz="2800">
                  <a:solidFill>
                    <a:srgbClr val="FFFFFF"/>
                  </a:solidFill>
                  <a:latin typeface="Times New Roman" panose="02020603050405020304" pitchFamily="18" charset="0"/>
                  <a:ea typeface="Open Sans"/>
                  <a:cs typeface="Times New Roman" panose="02020603050405020304" pitchFamily="18" charset="0"/>
                  <a:sym typeface="Open Sans"/>
                </a:rPr>
                <a:t>File f_coco_triplets.csv gồm các cột: subject, predicate, object, image_id</a:t>
              </a:r>
            </a:p>
          </p:txBody>
        </p:sp>
        <p:sp>
          <p:nvSpPr>
            <p:cNvPr id="34" name="TextBox 34"/>
            <p:cNvSpPr txBox="1"/>
            <p:nvPr/>
          </p:nvSpPr>
          <p:spPr>
            <a:xfrm>
              <a:off x="749653" y="2484382"/>
              <a:ext cx="5107012" cy="2693046"/>
            </a:xfrm>
            <a:prstGeom prst="rect">
              <a:avLst/>
            </a:prstGeom>
          </p:spPr>
          <p:txBody>
            <a:bodyPr lIns="0" tIns="0" rIns="0" bIns="0" rtlCol="0" anchor="t">
              <a:spAutoFit/>
            </a:bodyPr>
            <a:lstStyle/>
            <a:p>
              <a:pPr algn="l">
                <a:lnSpc>
                  <a:spcPts val="3999"/>
                </a:lnSpc>
              </a:pPr>
              <a:r>
                <a:rPr lang="en-US" sz="2800">
                  <a:solidFill>
                    <a:srgbClr val="FFFFFF"/>
                  </a:solidFill>
                  <a:latin typeface="Times New Roman" panose="02020603050405020304" pitchFamily="18" charset="0"/>
                  <a:ea typeface="Open Sans"/>
                  <a:cs typeface="Times New Roman" panose="02020603050405020304" pitchFamily="18" charset="0"/>
                  <a:sym typeface="Open Sans"/>
                </a:rPr>
                <a:t>Đọc tệp captions_val2017.json </a:t>
              </a:r>
            </a:p>
            <a:p>
              <a:pPr algn="l">
                <a:lnSpc>
                  <a:spcPts val="3999"/>
                </a:lnSpc>
              </a:pPr>
              <a:r>
                <a:rPr lang="en-US" sz="2800">
                  <a:solidFill>
                    <a:srgbClr val="FFFFFF"/>
                  </a:solidFill>
                  <a:latin typeface="Times New Roman" panose="02020603050405020304" pitchFamily="18" charset="0"/>
                  <a:ea typeface="Open Sans"/>
                  <a:cs typeface="Times New Roman" panose="02020603050405020304" pitchFamily="18" charset="0"/>
                  <a:sym typeface="Open Sans"/>
                </a:rPr>
                <a:t>→ trích xuất image_id, caption</a:t>
              </a:r>
            </a:p>
          </p:txBody>
        </p:sp>
        <p:sp>
          <p:nvSpPr>
            <p:cNvPr id="35" name="Freeform 35"/>
            <p:cNvSpPr/>
            <p:nvPr/>
          </p:nvSpPr>
          <p:spPr>
            <a:xfrm>
              <a:off x="13030507" y="2453808"/>
              <a:ext cx="1704217" cy="1335680"/>
            </a:xfrm>
            <a:custGeom>
              <a:avLst/>
              <a:gdLst/>
              <a:ahLst/>
              <a:cxnLst/>
              <a:rect l="l" t="t" r="r" b="b"/>
              <a:pathLst>
                <a:path w="1704217" h="1335680">
                  <a:moveTo>
                    <a:pt x="0" y="0"/>
                  </a:moveTo>
                  <a:lnTo>
                    <a:pt x="1704217" y="0"/>
                  </a:lnTo>
                  <a:lnTo>
                    <a:pt x="1704217" y="1335680"/>
                  </a:lnTo>
                  <a:lnTo>
                    <a:pt x="0" y="133568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9" name="TextBox 33">
              <a:extLst>
                <a:ext uri="{FF2B5EF4-FFF2-40B4-BE49-F238E27FC236}">
                  <a16:creationId xmlns:a16="http://schemas.microsoft.com/office/drawing/2014/main" id="{063977DC-7B95-C0D3-84A9-A4B49EA9976A}"/>
                </a:ext>
              </a:extLst>
            </p:cNvPr>
            <p:cNvSpPr txBox="1"/>
            <p:nvPr/>
          </p:nvSpPr>
          <p:spPr>
            <a:xfrm>
              <a:off x="1163027" y="6333948"/>
              <a:ext cx="18648005" cy="1795876"/>
            </a:xfrm>
            <a:prstGeom prst="rect">
              <a:avLst/>
            </a:prstGeom>
          </p:spPr>
          <p:txBody>
            <a:bodyPr wrap="square" lIns="0" tIns="0" rIns="0" bIns="0" rtlCol="0" anchor="t">
              <a:spAutoFit/>
            </a:bodyPr>
            <a:lstStyle/>
            <a:p>
              <a:pPr marL="302259" lvl="1">
                <a:lnSpc>
                  <a:spcPts val="5599"/>
                </a:lnSpc>
              </a:pPr>
              <a:r>
                <a:rPr lang="en-US" sz="3000" b="1">
                  <a:latin typeface="Times New Roman" panose="02020603050405020304" pitchFamily="18" charset="0"/>
                  <a:ea typeface="Faustina"/>
                  <a:cs typeface="Times New Roman" panose="02020603050405020304" pitchFamily="18" charset="0"/>
                  <a:sym typeface="Faustina"/>
                </a:rPr>
                <a:t>File triplet đầu ra: f_coco_triplets.csv</a:t>
              </a:r>
            </a:p>
            <a:p>
              <a:pPr>
                <a:lnSpc>
                  <a:spcPts val="5599"/>
                </a:lnSpc>
              </a:pPr>
              <a:r>
                <a:rPr lang="en-US" sz="3000" b="1">
                  <a:latin typeface="Times New Roman" panose="02020603050405020304" pitchFamily="18" charset="0"/>
                  <a:ea typeface="Faustina"/>
                  <a:cs typeface="Times New Roman" panose="02020603050405020304" pitchFamily="18" charset="0"/>
                  <a:sym typeface="Faustina"/>
                </a:rPr>
                <a:t> → Dùng làm đầu vào cho các mô hình </a:t>
              </a:r>
              <a:r>
                <a:rPr lang="vi-VN" sz="3000" b="1">
                  <a:latin typeface="Times New Roman" panose="02020603050405020304" pitchFamily="18" charset="0"/>
                  <a:ea typeface="Faustina"/>
                  <a:cs typeface="Times New Roman" panose="02020603050405020304" pitchFamily="18" charset="0"/>
                  <a:sym typeface="Faustina"/>
                </a:rPr>
                <a:t>embedding:</a:t>
              </a:r>
              <a:r>
                <a:rPr lang="en-US" sz="3000" b="1">
                  <a:latin typeface="Times New Roman" panose="02020603050405020304" pitchFamily="18" charset="0"/>
                  <a:ea typeface="Faustina"/>
                  <a:cs typeface="Times New Roman" panose="02020603050405020304" pitchFamily="18" charset="0"/>
                  <a:sym typeface="Faustina"/>
                </a:rPr>
                <a:t> TransE, GCN, GAT, R-GCN.</a:t>
              </a:r>
            </a:p>
          </p:txBody>
        </p:sp>
      </p:grpSp>
      <p:grpSp>
        <p:nvGrpSpPr>
          <p:cNvPr id="36" name="Group 36"/>
          <p:cNvGrpSpPr/>
          <p:nvPr/>
        </p:nvGrpSpPr>
        <p:grpSpPr>
          <a:xfrm>
            <a:off x="229534" y="204944"/>
            <a:ext cx="2798184" cy="1388542"/>
            <a:chOff x="0" y="0"/>
            <a:chExt cx="3730912" cy="1851389"/>
          </a:xfrm>
        </p:grpSpPr>
        <p:sp>
          <p:nvSpPr>
            <p:cNvPr id="37" name="Freeform 37"/>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14"/>
              <a:stretch>
                <a:fillRect/>
              </a:stretch>
            </a:blipFill>
          </p:spPr>
        </p:sp>
        <p:sp>
          <p:nvSpPr>
            <p:cNvPr id="38" name="Freeform 38"/>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15"/>
              <a:stretch>
                <a:fillRect/>
              </a:stretch>
            </a:blipFill>
          </p:spPr>
        </p:sp>
      </p:grpSp>
    </p:spTree>
  </p:cSld>
  <p:clrMapOvr>
    <a:masterClrMapping/>
  </p:clrMapOvr>
  <p:transition spd="slow">
    <p:cover dir="l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21562" y="8276375"/>
            <a:ext cx="1875477" cy="1963850"/>
          </a:xfrm>
          <a:custGeom>
            <a:avLst/>
            <a:gdLst/>
            <a:ahLst/>
            <a:cxnLst/>
            <a:rect l="l" t="t" r="r" b="b"/>
            <a:pathLst>
              <a:path w="1875477" h="1963850">
                <a:moveTo>
                  <a:pt x="0" y="0"/>
                </a:moveTo>
                <a:lnTo>
                  <a:pt x="1875476" y="0"/>
                </a:lnTo>
                <a:lnTo>
                  <a:pt x="1875476" y="1963850"/>
                </a:lnTo>
                <a:lnTo>
                  <a:pt x="0" y="1963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8376036">
            <a:off x="16836079" y="-608454"/>
            <a:ext cx="1464840" cy="1464840"/>
          </a:xfrm>
          <a:custGeom>
            <a:avLst/>
            <a:gdLst/>
            <a:ahLst/>
            <a:cxnLst/>
            <a:rect l="l" t="t" r="r" b="b"/>
            <a:pathLst>
              <a:path w="1464840" h="1464840">
                <a:moveTo>
                  <a:pt x="0" y="0"/>
                </a:moveTo>
                <a:lnTo>
                  <a:pt x="1464840" y="0"/>
                </a:lnTo>
                <a:lnTo>
                  <a:pt x="1464840" y="1464840"/>
                </a:lnTo>
                <a:lnTo>
                  <a:pt x="0" y="146484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4" name="Freeform 4"/>
          <p:cNvSpPr/>
          <p:nvPr/>
        </p:nvSpPr>
        <p:spPr>
          <a:xfrm flipH="1" flipV="1">
            <a:off x="-283283" y="8456203"/>
            <a:ext cx="1784022" cy="1784022"/>
          </a:xfrm>
          <a:custGeom>
            <a:avLst/>
            <a:gdLst/>
            <a:ahLst/>
            <a:cxnLst/>
            <a:rect l="l" t="t" r="r" b="b"/>
            <a:pathLst>
              <a:path w="1784022" h="1784022">
                <a:moveTo>
                  <a:pt x="1784022" y="1784022"/>
                </a:moveTo>
                <a:lnTo>
                  <a:pt x="0" y="1784022"/>
                </a:lnTo>
                <a:lnTo>
                  <a:pt x="0" y="0"/>
                </a:lnTo>
                <a:lnTo>
                  <a:pt x="1784022" y="0"/>
                </a:lnTo>
                <a:lnTo>
                  <a:pt x="1784022" y="1784022"/>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5" name="Freeform 5"/>
          <p:cNvSpPr/>
          <p:nvPr/>
        </p:nvSpPr>
        <p:spPr>
          <a:xfrm>
            <a:off x="9461317" y="1745042"/>
            <a:ext cx="8412743" cy="6162334"/>
          </a:xfrm>
          <a:custGeom>
            <a:avLst/>
            <a:gdLst/>
            <a:ahLst/>
            <a:cxnLst/>
            <a:rect l="l" t="t" r="r" b="b"/>
            <a:pathLst>
              <a:path w="8412743" h="6162334">
                <a:moveTo>
                  <a:pt x="0" y="0"/>
                </a:moveTo>
                <a:lnTo>
                  <a:pt x="8412743" y="0"/>
                </a:lnTo>
                <a:lnTo>
                  <a:pt x="8412743" y="6162334"/>
                </a:lnTo>
                <a:lnTo>
                  <a:pt x="0" y="6162334"/>
                </a:lnTo>
                <a:lnTo>
                  <a:pt x="0" y="0"/>
                </a:lnTo>
                <a:close/>
              </a:path>
            </a:pathLst>
          </a:custGeom>
          <a:blipFill>
            <a:blip r:embed="rId9"/>
            <a:stretch>
              <a:fillRect/>
            </a:stretch>
          </a:blipFill>
        </p:spPr>
      </p:sp>
      <p:sp>
        <p:nvSpPr>
          <p:cNvPr id="6" name="TextBox 6"/>
          <p:cNvSpPr txBox="1"/>
          <p:nvPr/>
        </p:nvSpPr>
        <p:spPr>
          <a:xfrm>
            <a:off x="4760983" y="509760"/>
            <a:ext cx="8766034" cy="927100"/>
          </a:xfrm>
          <a:prstGeom prst="rect">
            <a:avLst/>
          </a:prstGeom>
        </p:spPr>
        <p:txBody>
          <a:bodyPr lIns="0" tIns="0" rIns="0" bIns="0" rtlCol="0" anchor="t">
            <a:spAutoFit/>
          </a:bodyPr>
          <a:lstStyle/>
          <a:p>
            <a:pPr algn="l">
              <a:lnSpc>
                <a:spcPts val="7699"/>
              </a:lnSpc>
            </a:pPr>
            <a:r>
              <a:rPr lang="en-US" sz="5499" b="1">
                <a:solidFill>
                  <a:srgbClr val="245095"/>
                </a:solidFill>
                <a:latin typeface="Arial" panose="020B0604020202020204" pitchFamily="34" charset="0"/>
                <a:ea typeface="Open Sans Bold"/>
                <a:cs typeface="Arial" panose="020B0604020202020204" pitchFamily="34" charset="0"/>
                <a:sym typeface="Open Sans Bold"/>
              </a:rPr>
              <a:t>spaCy tách thành triples</a:t>
            </a:r>
          </a:p>
        </p:txBody>
      </p:sp>
      <p:sp>
        <p:nvSpPr>
          <p:cNvPr id="7" name="TextBox 7"/>
          <p:cNvSpPr txBox="1"/>
          <p:nvPr/>
        </p:nvSpPr>
        <p:spPr>
          <a:xfrm>
            <a:off x="1749184" y="1649792"/>
            <a:ext cx="9077419" cy="8561190"/>
          </a:xfrm>
          <a:prstGeom prst="rect">
            <a:avLst/>
          </a:prstGeom>
        </p:spPr>
        <p:txBody>
          <a:bodyPr lIns="0" tIns="0" rIns="0" bIns="0" rtlCol="0" anchor="t">
            <a:spAutoFit/>
          </a:bodyPr>
          <a:lstStyle/>
          <a:p>
            <a:pPr algn="l">
              <a:lnSpc>
                <a:spcPts val="4159"/>
              </a:lnSpc>
            </a:pPr>
            <a:r>
              <a:rPr lang="en-US" sz="2599">
                <a:solidFill>
                  <a:srgbClr val="000000"/>
                </a:solidFill>
                <a:latin typeface="Times New Roman" panose="02020603050405020304" pitchFamily="18" charset="0"/>
                <a:ea typeface="Faustina"/>
                <a:cs typeface="Times New Roman" panose="02020603050405020304" pitchFamily="18" charset="0"/>
                <a:sym typeface="Faustina"/>
              </a:rPr>
              <a:t>Tạo danh sách rỗng triplets</a:t>
            </a:r>
          </a:p>
          <a:p>
            <a:pPr algn="l">
              <a:lnSpc>
                <a:spcPts val="4159"/>
              </a:lnSpc>
            </a:pPr>
            <a:r>
              <a:rPr lang="en-US" sz="2599">
                <a:solidFill>
                  <a:srgbClr val="000000"/>
                </a:solidFill>
                <a:latin typeface="Times New Roman" panose="02020603050405020304" pitchFamily="18" charset="0"/>
                <a:ea typeface="Faustina"/>
                <a:cs typeface="Times New Roman" panose="02020603050405020304" pitchFamily="18" charset="0"/>
                <a:sym typeface="Faustina"/>
              </a:rPr>
              <a:t>Với mỗi câu:</a:t>
            </a:r>
          </a:p>
          <a:p>
            <a:pPr algn="l">
              <a:lnSpc>
                <a:spcPts val="4159"/>
              </a:lnSpc>
            </a:pPr>
            <a:r>
              <a:rPr lang="en-US" sz="2599">
                <a:solidFill>
                  <a:srgbClr val="000000"/>
                </a:solidFill>
                <a:latin typeface="Times New Roman" panose="02020603050405020304" pitchFamily="18" charset="0"/>
                <a:ea typeface="Faustina"/>
                <a:cs typeface="Times New Roman" panose="02020603050405020304" pitchFamily="18" charset="0"/>
                <a:sym typeface="Faustina"/>
              </a:rPr>
              <a:t>Khởi tạo subject, predicate, object = None</a:t>
            </a:r>
          </a:p>
          <a:p>
            <a:pPr algn="l">
              <a:lnSpc>
                <a:spcPts val="4159"/>
              </a:lnSpc>
            </a:pPr>
            <a:r>
              <a:rPr lang="en-US" sz="2599">
                <a:solidFill>
                  <a:srgbClr val="000000"/>
                </a:solidFill>
                <a:latin typeface="Times New Roman" panose="02020603050405020304" pitchFamily="18" charset="0"/>
                <a:ea typeface="Faustina"/>
                <a:cs typeface="Times New Roman" panose="02020603050405020304" pitchFamily="18" charset="0"/>
                <a:sym typeface="Faustina"/>
              </a:rPr>
              <a:t>Với mỗi từ (token) trong câu:</a:t>
            </a:r>
          </a:p>
          <a:p>
            <a:pPr algn="l">
              <a:lnSpc>
                <a:spcPts val="4159"/>
              </a:lnSpc>
            </a:pPr>
            <a:r>
              <a:rPr lang="en-US" sz="2599">
                <a:solidFill>
                  <a:srgbClr val="000000"/>
                </a:solidFill>
                <a:latin typeface="Times New Roman" panose="02020603050405020304" pitchFamily="18" charset="0"/>
                <a:ea typeface="Faustina"/>
                <a:cs typeface="Times New Roman" panose="02020603050405020304" pitchFamily="18" charset="0"/>
                <a:sym typeface="Faustina"/>
              </a:rPr>
              <a:t>           Nếu token là chủ ngữ (nsubj) và từ gốc là động từ:</a:t>
            </a:r>
          </a:p>
          <a:p>
            <a:pPr algn="l">
              <a:lnSpc>
                <a:spcPts val="4159"/>
              </a:lnSpc>
            </a:pPr>
            <a:r>
              <a:rPr lang="en-US" sz="2599">
                <a:solidFill>
                  <a:srgbClr val="000000"/>
                </a:solidFill>
                <a:latin typeface="Times New Roman" panose="02020603050405020304" pitchFamily="18" charset="0"/>
                <a:ea typeface="Faustina"/>
                <a:cs typeface="Times New Roman" panose="02020603050405020304" pitchFamily="18" charset="0"/>
                <a:sym typeface="Faustina"/>
              </a:rPr>
              <a:t>               Gán subject = token</a:t>
            </a:r>
          </a:p>
          <a:p>
            <a:pPr algn="l">
              <a:lnSpc>
                <a:spcPts val="4159"/>
              </a:lnSpc>
            </a:pPr>
            <a:r>
              <a:rPr lang="en-US" sz="2599">
                <a:solidFill>
                  <a:srgbClr val="000000"/>
                </a:solidFill>
                <a:latin typeface="Times New Roman" panose="02020603050405020304" pitchFamily="18" charset="0"/>
                <a:ea typeface="Faustina"/>
                <a:cs typeface="Times New Roman" panose="02020603050405020304" pitchFamily="18" charset="0"/>
                <a:sym typeface="Faustina"/>
              </a:rPr>
              <a:t>               Gán predicate = từ gốc (động từ)</a:t>
            </a:r>
          </a:p>
          <a:p>
            <a:pPr algn="l">
              <a:lnSpc>
                <a:spcPts val="4159"/>
              </a:lnSpc>
            </a:pPr>
            <a:endParaRPr lang="en-US" sz="2599">
              <a:solidFill>
                <a:srgbClr val="000000"/>
              </a:solidFill>
              <a:latin typeface="Times New Roman" panose="02020603050405020304" pitchFamily="18" charset="0"/>
              <a:ea typeface="Faustina"/>
              <a:cs typeface="Times New Roman" panose="02020603050405020304" pitchFamily="18" charset="0"/>
              <a:sym typeface="Faustina"/>
            </a:endParaRPr>
          </a:p>
          <a:p>
            <a:pPr algn="l">
              <a:lnSpc>
                <a:spcPts val="4159"/>
              </a:lnSpc>
            </a:pPr>
            <a:r>
              <a:rPr lang="en-US" sz="2599">
                <a:solidFill>
                  <a:srgbClr val="000000"/>
                </a:solidFill>
                <a:latin typeface="Times New Roman" panose="02020603050405020304" pitchFamily="18" charset="0"/>
                <a:ea typeface="Faustina"/>
                <a:cs typeface="Times New Roman" panose="02020603050405020304" pitchFamily="18" charset="0"/>
                <a:sym typeface="Faustina"/>
              </a:rPr>
              <a:t>               Với mỗi từ con của động từ:</a:t>
            </a:r>
          </a:p>
          <a:p>
            <a:pPr>
              <a:lnSpc>
                <a:spcPts val="4159"/>
              </a:lnSpc>
            </a:pPr>
            <a:r>
              <a:rPr lang="en-US" sz="2599">
                <a:solidFill>
                  <a:srgbClr val="000000"/>
                </a:solidFill>
                <a:latin typeface="Times New Roman" panose="02020603050405020304" pitchFamily="18" charset="0"/>
                <a:ea typeface="Faustina"/>
                <a:cs typeface="Times New Roman" panose="02020603050405020304" pitchFamily="18" charset="0"/>
                <a:sym typeface="Faustina"/>
              </a:rPr>
              <a:t>                   Nếu quan hệ là dobj, </a:t>
            </a:r>
            <a:r>
              <a:rPr lang="vi-VN" sz="2599">
                <a:solidFill>
                  <a:srgbClr val="000000"/>
                </a:solidFill>
                <a:latin typeface="Times New Roman" panose="02020603050405020304" pitchFamily="18" charset="0"/>
                <a:ea typeface="Faustina"/>
                <a:cs typeface="Times New Roman" panose="02020603050405020304" pitchFamily="18" charset="0"/>
                <a:sym typeface="Faustina"/>
              </a:rPr>
              <a:t>pobj, </a:t>
            </a:r>
            <a:r>
              <a:rPr lang="en-US" sz="2599">
                <a:solidFill>
                  <a:srgbClr val="000000"/>
                </a:solidFill>
                <a:latin typeface="Times New Roman" panose="02020603050405020304" pitchFamily="18" charset="0"/>
                <a:ea typeface="Faustina"/>
                <a:cs typeface="Times New Roman" panose="02020603050405020304" pitchFamily="18" charset="0"/>
                <a:sym typeface="Faustina"/>
              </a:rPr>
              <a:t>attr, prep, hoặc obl:</a:t>
            </a:r>
          </a:p>
          <a:p>
            <a:pPr algn="l">
              <a:lnSpc>
                <a:spcPts val="4159"/>
              </a:lnSpc>
            </a:pPr>
            <a:r>
              <a:rPr lang="en-US" sz="2599">
                <a:solidFill>
                  <a:srgbClr val="000000"/>
                </a:solidFill>
                <a:latin typeface="Times New Roman" panose="02020603050405020304" pitchFamily="18" charset="0"/>
                <a:ea typeface="Faustina"/>
                <a:cs typeface="Times New Roman" panose="02020603050405020304" pitchFamily="18" charset="0"/>
                <a:sym typeface="Faustina"/>
              </a:rPr>
              <a:t>                       Gán object = từ con</a:t>
            </a:r>
          </a:p>
          <a:p>
            <a:pPr algn="l">
              <a:lnSpc>
                <a:spcPts val="4159"/>
              </a:lnSpc>
            </a:pPr>
            <a:r>
              <a:rPr lang="en-US" sz="2599">
                <a:solidFill>
                  <a:srgbClr val="000000"/>
                </a:solidFill>
                <a:latin typeface="Times New Roman" panose="02020603050405020304" pitchFamily="18" charset="0"/>
                <a:ea typeface="Faustina"/>
                <a:cs typeface="Times New Roman" panose="02020603050405020304" pitchFamily="18" charset="0"/>
                <a:sym typeface="Faustina"/>
              </a:rPr>
              <a:t>                       Dừng vòng lặp con</a:t>
            </a:r>
          </a:p>
          <a:p>
            <a:pPr algn="l">
              <a:lnSpc>
                <a:spcPts val="4159"/>
              </a:lnSpc>
            </a:pPr>
            <a:endParaRPr lang="en-US" sz="2599">
              <a:solidFill>
                <a:srgbClr val="000000"/>
              </a:solidFill>
              <a:latin typeface="Times New Roman" panose="02020603050405020304" pitchFamily="18" charset="0"/>
              <a:ea typeface="Faustina"/>
              <a:cs typeface="Times New Roman" panose="02020603050405020304" pitchFamily="18" charset="0"/>
              <a:sym typeface="Faustina"/>
            </a:endParaRPr>
          </a:p>
          <a:p>
            <a:pPr algn="l">
              <a:lnSpc>
                <a:spcPts val="4159"/>
              </a:lnSpc>
            </a:pPr>
            <a:r>
              <a:rPr lang="en-US" sz="2599">
                <a:solidFill>
                  <a:srgbClr val="000000"/>
                </a:solidFill>
                <a:latin typeface="Times New Roman" panose="02020603050405020304" pitchFamily="18" charset="0"/>
                <a:ea typeface="Faustina"/>
                <a:cs typeface="Times New Roman" panose="02020603050405020304" pitchFamily="18" charset="0"/>
                <a:sym typeface="Faustina"/>
              </a:rPr>
              <a:t>               Nếu cả 3 thành phần subject, predicate, object đều tồn tại:</a:t>
            </a:r>
          </a:p>
          <a:p>
            <a:pPr algn="l">
              <a:lnSpc>
                <a:spcPts val="4159"/>
              </a:lnSpc>
            </a:pPr>
            <a:r>
              <a:rPr lang="en-US" sz="2599">
                <a:solidFill>
                  <a:srgbClr val="000000"/>
                </a:solidFill>
                <a:latin typeface="Times New Roman" panose="02020603050405020304" pitchFamily="18" charset="0"/>
                <a:ea typeface="Faustina"/>
                <a:cs typeface="Times New Roman" panose="02020603050405020304" pitchFamily="18" charset="0"/>
                <a:sym typeface="Faustina"/>
              </a:rPr>
              <a:t>                   Thêm (subject, predicate, object) vào danh sách triplets</a:t>
            </a:r>
          </a:p>
          <a:p>
            <a:pPr algn="l">
              <a:lnSpc>
                <a:spcPts val="4159"/>
              </a:lnSpc>
            </a:pPr>
            <a:r>
              <a:rPr lang="en-US" sz="2599">
                <a:solidFill>
                  <a:srgbClr val="000000"/>
                </a:solidFill>
                <a:latin typeface="Times New Roman" panose="02020603050405020304" pitchFamily="18" charset="0"/>
                <a:ea typeface="Faustina"/>
                <a:cs typeface="Times New Roman" panose="02020603050405020304" pitchFamily="18" charset="0"/>
                <a:sym typeface="Faustina"/>
              </a:rPr>
              <a:t>Trả về danh sách triplets</a:t>
            </a:r>
          </a:p>
        </p:txBody>
      </p:sp>
      <p:grpSp>
        <p:nvGrpSpPr>
          <p:cNvPr id="8" name="Group 8"/>
          <p:cNvGrpSpPr/>
          <p:nvPr/>
        </p:nvGrpSpPr>
        <p:grpSpPr>
          <a:xfrm>
            <a:off x="229534" y="204944"/>
            <a:ext cx="2798184" cy="1388542"/>
            <a:chOff x="0" y="0"/>
            <a:chExt cx="3730912" cy="1851389"/>
          </a:xfrm>
        </p:grpSpPr>
        <p:sp>
          <p:nvSpPr>
            <p:cNvPr id="9" name="Freeform 9"/>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10"/>
              <a:stretch>
                <a:fillRect/>
              </a:stretch>
            </a:blipFill>
          </p:spPr>
        </p:sp>
        <p:sp>
          <p:nvSpPr>
            <p:cNvPr id="10" name="Freeform 10"/>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11"/>
              <a:stretch>
                <a:fillRect/>
              </a:stretch>
            </a:blipFill>
          </p:spPr>
        </p:sp>
      </p:grpSp>
    </p:spTree>
  </p:cSld>
  <p:clrMapOvr>
    <a:masterClrMapping/>
  </p:clrMapOvr>
  <p:transition spd="slow">
    <p:cover dir="l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7550" y="0"/>
            <a:ext cx="16692901" cy="10287000"/>
          </a:xfrm>
          <a:custGeom>
            <a:avLst/>
            <a:gdLst/>
            <a:ahLst/>
            <a:cxnLst/>
            <a:rect l="l" t="t" r="r" b="b"/>
            <a:pathLst>
              <a:path w="16692901" h="10287000">
                <a:moveTo>
                  <a:pt x="0" y="0"/>
                </a:moveTo>
                <a:lnTo>
                  <a:pt x="16692900" y="0"/>
                </a:lnTo>
                <a:lnTo>
                  <a:pt x="16692900" y="10287000"/>
                </a:lnTo>
                <a:lnTo>
                  <a:pt x="0" y="10287000"/>
                </a:lnTo>
                <a:lnTo>
                  <a:pt x="0" y="0"/>
                </a:lnTo>
                <a:close/>
              </a:path>
            </a:pathLst>
          </a:custGeom>
          <a:blipFill>
            <a:blip r:embed="rId2"/>
            <a:stretch>
              <a:fillRect/>
            </a:stretch>
          </a:blipFill>
        </p:spPr>
      </p:sp>
    </p:spTree>
  </p:cSld>
  <p:clrMapOvr>
    <a:masterClrMapping/>
  </p:clrMapOvr>
  <p:transition spd="slow">
    <p:cover dir="l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flipV="1">
            <a:off x="-764605" y="9116047"/>
            <a:ext cx="1988278" cy="2126501"/>
          </a:xfrm>
          <a:custGeom>
            <a:avLst/>
            <a:gdLst/>
            <a:ahLst/>
            <a:cxnLst/>
            <a:rect l="l" t="t" r="r" b="b"/>
            <a:pathLst>
              <a:path w="1988278" h="2126501">
                <a:moveTo>
                  <a:pt x="0" y="2126501"/>
                </a:moveTo>
                <a:lnTo>
                  <a:pt x="1988278" y="2126501"/>
                </a:lnTo>
                <a:lnTo>
                  <a:pt x="1988278" y="0"/>
                </a:lnTo>
                <a:lnTo>
                  <a:pt x="0" y="0"/>
                </a:lnTo>
                <a:lnTo>
                  <a:pt x="0" y="21265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310134" y="39010"/>
            <a:ext cx="1974988" cy="2126501"/>
          </a:xfrm>
          <a:custGeom>
            <a:avLst/>
            <a:gdLst/>
            <a:ahLst/>
            <a:cxnLst/>
            <a:rect l="l" t="t" r="r" b="b"/>
            <a:pathLst>
              <a:path w="1974988" h="2126501">
                <a:moveTo>
                  <a:pt x="0" y="0"/>
                </a:moveTo>
                <a:lnTo>
                  <a:pt x="1974988" y="0"/>
                </a:lnTo>
                <a:lnTo>
                  <a:pt x="1974988" y="2126501"/>
                </a:lnTo>
                <a:lnTo>
                  <a:pt x="0" y="21265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6456322" y="9223750"/>
            <a:ext cx="3657600" cy="1911096"/>
          </a:xfrm>
          <a:custGeom>
            <a:avLst/>
            <a:gdLst/>
            <a:ahLst/>
            <a:cxnLst/>
            <a:rect l="l" t="t" r="r" b="b"/>
            <a:pathLst>
              <a:path w="3657600" h="1911096">
                <a:moveTo>
                  <a:pt x="0" y="0"/>
                </a:moveTo>
                <a:lnTo>
                  <a:pt x="3657600" y="0"/>
                </a:lnTo>
                <a:lnTo>
                  <a:pt x="3657600" y="1911096"/>
                </a:lnTo>
                <a:lnTo>
                  <a:pt x="0" y="19110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4014234" y="342900"/>
            <a:ext cx="10259531" cy="1141210"/>
          </a:xfrm>
          <a:prstGeom prst="rect">
            <a:avLst/>
          </a:prstGeom>
        </p:spPr>
        <p:txBody>
          <a:bodyPr lIns="0" tIns="0" rIns="0" bIns="0" rtlCol="0" anchor="t">
            <a:spAutoFit/>
          </a:bodyPr>
          <a:lstStyle/>
          <a:p>
            <a:pPr algn="ctr">
              <a:lnSpc>
                <a:spcPts val="9799"/>
              </a:lnSpc>
            </a:pPr>
            <a:r>
              <a:rPr lang="vi-VN" sz="6000" b="1">
                <a:solidFill>
                  <a:srgbClr val="245095"/>
                </a:solidFill>
                <a:latin typeface="Arial" panose="020B0604020202020204" pitchFamily="34" charset="0"/>
                <a:ea typeface="Open Sans Bold"/>
                <a:cs typeface="Arial" panose="020B0604020202020204" pitchFamily="34" charset="0"/>
                <a:sym typeface="Open Sans Bold"/>
              </a:rPr>
              <a:t>ĐỒ THỊ TRI THỨC</a:t>
            </a:r>
            <a:endParaRPr lang="en-US" sz="6000" b="1">
              <a:solidFill>
                <a:srgbClr val="245095"/>
              </a:solidFill>
              <a:latin typeface="Arial" panose="020B0604020202020204" pitchFamily="34" charset="0"/>
              <a:ea typeface="Open Sans Bold"/>
              <a:cs typeface="Arial" panose="020B0604020202020204" pitchFamily="34" charset="0"/>
              <a:sym typeface="Open Sans Bold"/>
            </a:endParaRPr>
          </a:p>
        </p:txBody>
      </p:sp>
      <p:grpSp>
        <p:nvGrpSpPr>
          <p:cNvPr id="17" name="Group 17"/>
          <p:cNvGrpSpPr/>
          <p:nvPr/>
        </p:nvGrpSpPr>
        <p:grpSpPr>
          <a:xfrm>
            <a:off x="229534" y="204944"/>
            <a:ext cx="2798184" cy="1388542"/>
            <a:chOff x="0" y="0"/>
            <a:chExt cx="3730912" cy="1851389"/>
          </a:xfrm>
        </p:grpSpPr>
        <p:sp>
          <p:nvSpPr>
            <p:cNvPr id="18" name="Freeform 18"/>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8"/>
              <a:stretch>
                <a:fillRect/>
              </a:stretch>
            </a:blipFill>
          </p:spPr>
        </p:sp>
        <p:sp>
          <p:nvSpPr>
            <p:cNvPr id="19" name="Freeform 19"/>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9"/>
              <a:stretch>
                <a:fillRect/>
              </a:stretch>
            </a:blipFill>
          </p:spPr>
        </p:sp>
      </p:grpSp>
      <p:grpSp>
        <p:nvGrpSpPr>
          <p:cNvPr id="20" name="Group 6">
            <a:extLst>
              <a:ext uri="{FF2B5EF4-FFF2-40B4-BE49-F238E27FC236}">
                <a16:creationId xmlns:a16="http://schemas.microsoft.com/office/drawing/2014/main" id="{EC33495B-4A86-868E-862C-48FF272E1480}"/>
              </a:ext>
            </a:extLst>
          </p:cNvPr>
          <p:cNvGrpSpPr/>
          <p:nvPr/>
        </p:nvGrpSpPr>
        <p:grpSpPr>
          <a:xfrm>
            <a:off x="994139" y="2349640"/>
            <a:ext cx="9597662" cy="6490807"/>
            <a:chOff x="0" y="0"/>
            <a:chExt cx="2078096" cy="1471663"/>
          </a:xfrm>
        </p:grpSpPr>
        <p:sp>
          <p:nvSpPr>
            <p:cNvPr id="21" name="Freeform 7">
              <a:extLst>
                <a:ext uri="{FF2B5EF4-FFF2-40B4-BE49-F238E27FC236}">
                  <a16:creationId xmlns:a16="http://schemas.microsoft.com/office/drawing/2014/main" id="{7C8EAC79-C104-05C2-E3C5-563C3E797D2D}"/>
                </a:ext>
              </a:extLst>
            </p:cNvPr>
            <p:cNvSpPr/>
            <p:nvPr/>
          </p:nvSpPr>
          <p:spPr>
            <a:xfrm>
              <a:off x="0" y="0"/>
              <a:ext cx="2078096" cy="1471663"/>
            </a:xfrm>
            <a:custGeom>
              <a:avLst/>
              <a:gdLst/>
              <a:ahLst/>
              <a:cxnLst/>
              <a:rect l="l" t="t" r="r" b="b"/>
              <a:pathLst>
                <a:path w="2078096" h="1471663">
                  <a:moveTo>
                    <a:pt x="50041" y="0"/>
                  </a:moveTo>
                  <a:lnTo>
                    <a:pt x="2028055" y="0"/>
                  </a:lnTo>
                  <a:cubicBezTo>
                    <a:pt x="2041327" y="0"/>
                    <a:pt x="2054055" y="5272"/>
                    <a:pt x="2063440" y="14657"/>
                  </a:cubicBezTo>
                  <a:cubicBezTo>
                    <a:pt x="2072824" y="24041"/>
                    <a:pt x="2078096" y="36769"/>
                    <a:pt x="2078096" y="50041"/>
                  </a:cubicBezTo>
                  <a:lnTo>
                    <a:pt x="2078096" y="1421622"/>
                  </a:lnTo>
                  <a:cubicBezTo>
                    <a:pt x="2078096" y="1434893"/>
                    <a:pt x="2072824" y="1447621"/>
                    <a:pt x="2063440" y="1457006"/>
                  </a:cubicBezTo>
                  <a:cubicBezTo>
                    <a:pt x="2054055" y="1466391"/>
                    <a:pt x="2041327" y="1471663"/>
                    <a:pt x="2028055" y="1471663"/>
                  </a:cubicBezTo>
                  <a:lnTo>
                    <a:pt x="50041" y="1471663"/>
                  </a:lnTo>
                  <a:cubicBezTo>
                    <a:pt x="36769" y="1471663"/>
                    <a:pt x="24041" y="1466391"/>
                    <a:pt x="14657" y="1457006"/>
                  </a:cubicBezTo>
                  <a:cubicBezTo>
                    <a:pt x="5272" y="1447621"/>
                    <a:pt x="0" y="1434893"/>
                    <a:pt x="0" y="1421622"/>
                  </a:cubicBezTo>
                  <a:lnTo>
                    <a:pt x="0" y="50041"/>
                  </a:lnTo>
                  <a:cubicBezTo>
                    <a:pt x="0" y="36769"/>
                    <a:pt x="5272" y="24041"/>
                    <a:pt x="14657" y="14657"/>
                  </a:cubicBezTo>
                  <a:cubicBezTo>
                    <a:pt x="24041" y="5272"/>
                    <a:pt x="36769" y="0"/>
                    <a:pt x="50041" y="0"/>
                  </a:cubicBezTo>
                  <a:close/>
                </a:path>
              </a:pathLst>
            </a:custGeom>
            <a:solidFill>
              <a:srgbClr val="245095"/>
            </a:solidFill>
          </p:spPr>
        </p:sp>
        <p:sp>
          <p:nvSpPr>
            <p:cNvPr id="22" name="TextBox 8">
              <a:extLst>
                <a:ext uri="{FF2B5EF4-FFF2-40B4-BE49-F238E27FC236}">
                  <a16:creationId xmlns:a16="http://schemas.microsoft.com/office/drawing/2014/main" id="{D7997B4B-10E1-8FD6-4B6D-80B67977968C}"/>
                </a:ext>
              </a:extLst>
            </p:cNvPr>
            <p:cNvSpPr txBox="1"/>
            <p:nvPr/>
          </p:nvSpPr>
          <p:spPr>
            <a:xfrm>
              <a:off x="0" y="-57150"/>
              <a:ext cx="2078096" cy="1528813"/>
            </a:xfrm>
            <a:prstGeom prst="rect">
              <a:avLst/>
            </a:prstGeom>
          </p:spPr>
          <p:txBody>
            <a:bodyPr lIns="50800" tIns="50800" rIns="50800" bIns="50800" rtlCol="0" anchor="ctr"/>
            <a:lstStyle/>
            <a:p>
              <a:pPr algn="ctr">
                <a:lnSpc>
                  <a:spcPts val="3643"/>
                </a:lnSpc>
              </a:pPr>
              <a:endParaRPr/>
            </a:p>
          </p:txBody>
        </p:sp>
      </p:grpSp>
      <p:sp>
        <p:nvSpPr>
          <p:cNvPr id="15" name="TextBox 15"/>
          <p:cNvSpPr txBox="1"/>
          <p:nvPr/>
        </p:nvSpPr>
        <p:spPr>
          <a:xfrm>
            <a:off x="1219200" y="2552700"/>
            <a:ext cx="8991600" cy="6287747"/>
          </a:xfrm>
          <a:prstGeom prst="rect">
            <a:avLst/>
          </a:prstGeom>
        </p:spPr>
        <p:txBody>
          <a:bodyPr wrap="square" lIns="0" tIns="0" rIns="0" bIns="0" rtlCol="0" anchor="t">
            <a:spAutoFit/>
          </a:bodyPr>
          <a:lstStyle/>
          <a:p>
            <a:pPr algn="just">
              <a:lnSpc>
                <a:spcPts val="4479"/>
              </a:lnSpc>
            </a:pPr>
            <a:r>
              <a:rPr lang="vi-VN" sz="2799" b="1">
                <a:solidFill>
                  <a:schemeClr val="bg1"/>
                </a:solidFill>
                <a:latin typeface="Times New Roman" panose="02020603050405020304" pitchFamily="18" charset="0"/>
                <a:ea typeface="Faustina"/>
                <a:cs typeface="Times New Roman" panose="02020603050405020304" pitchFamily="18" charset="0"/>
                <a:sym typeface="Faustina"/>
              </a:rPr>
              <a:t>Biến triplet thành các phần tử của đồ thị</a:t>
            </a:r>
          </a:p>
          <a:p>
            <a:pPr marL="457200" indent="-457200" algn="just">
              <a:lnSpc>
                <a:spcPts val="4479"/>
              </a:lnSpc>
              <a:buFont typeface="Arial" panose="020B0604020202020204" pitchFamily="34" charset="0"/>
              <a:buChar char="•"/>
            </a:pPr>
            <a:r>
              <a:rPr lang="vi-VN" sz="2799">
                <a:solidFill>
                  <a:schemeClr val="bg1"/>
                </a:solidFill>
                <a:latin typeface="Times New Roman" panose="02020603050405020304" pitchFamily="18" charset="0"/>
                <a:ea typeface="Faustina"/>
                <a:cs typeface="Times New Roman" panose="02020603050405020304" pitchFamily="18" charset="0"/>
                <a:sym typeface="Faustina"/>
              </a:rPr>
              <a:t>Entity (thực thể): là </a:t>
            </a:r>
            <a:r>
              <a:rPr lang="vi-VN" sz="2799" b="1">
                <a:solidFill>
                  <a:schemeClr val="bg1"/>
                </a:solidFill>
                <a:latin typeface="Times New Roman" panose="02020603050405020304" pitchFamily="18" charset="0"/>
                <a:ea typeface="Faustina"/>
                <a:cs typeface="Times New Roman" panose="02020603050405020304" pitchFamily="18" charset="0"/>
                <a:sym typeface="Faustina"/>
              </a:rPr>
              <a:t>subject </a:t>
            </a:r>
            <a:r>
              <a:rPr lang="vi-VN" sz="2799">
                <a:solidFill>
                  <a:schemeClr val="bg1"/>
                </a:solidFill>
                <a:latin typeface="Times New Roman" panose="02020603050405020304" pitchFamily="18" charset="0"/>
                <a:ea typeface="Faustina"/>
                <a:cs typeface="Times New Roman" panose="02020603050405020304" pitchFamily="18" charset="0"/>
                <a:sym typeface="Faustina"/>
              </a:rPr>
              <a:t>và </a:t>
            </a:r>
            <a:r>
              <a:rPr lang="vi-VN" sz="2799" b="1">
                <a:solidFill>
                  <a:schemeClr val="bg1"/>
                </a:solidFill>
                <a:latin typeface="Times New Roman" panose="02020603050405020304" pitchFamily="18" charset="0"/>
                <a:ea typeface="Faustina"/>
                <a:cs typeface="Times New Roman" panose="02020603050405020304" pitchFamily="18" charset="0"/>
                <a:sym typeface="Faustina"/>
              </a:rPr>
              <a:t>object</a:t>
            </a:r>
            <a:r>
              <a:rPr lang="vi-VN" sz="2799">
                <a:solidFill>
                  <a:schemeClr val="bg1"/>
                </a:solidFill>
                <a:latin typeface="Times New Roman" panose="02020603050405020304" pitchFamily="18" charset="0"/>
                <a:ea typeface="Faustina"/>
                <a:cs typeface="Times New Roman" panose="02020603050405020304" pitchFamily="18" charset="0"/>
                <a:sym typeface="Faustina"/>
              </a:rPr>
              <a:t> → sẽ là các đỉnh (nodes) trong đồ thị.</a:t>
            </a:r>
          </a:p>
          <a:p>
            <a:pPr marL="457200" indent="-457200" algn="just">
              <a:lnSpc>
                <a:spcPts val="4479"/>
              </a:lnSpc>
              <a:buFont typeface="Arial" panose="020B0604020202020204" pitchFamily="34" charset="0"/>
              <a:buChar char="•"/>
            </a:pPr>
            <a:r>
              <a:rPr lang="vi-VN" sz="2799">
                <a:solidFill>
                  <a:schemeClr val="bg1"/>
                </a:solidFill>
                <a:latin typeface="Times New Roman" panose="02020603050405020304" pitchFamily="18" charset="0"/>
                <a:ea typeface="Faustina"/>
                <a:cs typeface="Times New Roman" panose="02020603050405020304" pitchFamily="18" charset="0"/>
                <a:sym typeface="Faustina"/>
              </a:rPr>
              <a:t>Relation (quan hệ): là </a:t>
            </a:r>
            <a:r>
              <a:rPr lang="vi-VN" sz="2799" b="1">
                <a:solidFill>
                  <a:schemeClr val="bg1"/>
                </a:solidFill>
                <a:latin typeface="Times New Roman" panose="02020603050405020304" pitchFamily="18" charset="0"/>
                <a:ea typeface="Faustina"/>
                <a:cs typeface="Times New Roman" panose="02020603050405020304" pitchFamily="18" charset="0"/>
                <a:sym typeface="Faustina"/>
              </a:rPr>
              <a:t>predicate</a:t>
            </a:r>
            <a:r>
              <a:rPr lang="vi-VN" sz="2799">
                <a:solidFill>
                  <a:schemeClr val="bg1"/>
                </a:solidFill>
                <a:latin typeface="Times New Roman" panose="02020603050405020304" pitchFamily="18" charset="0"/>
                <a:ea typeface="Faustina"/>
                <a:cs typeface="Times New Roman" panose="02020603050405020304" pitchFamily="18" charset="0"/>
                <a:sym typeface="Faustina"/>
              </a:rPr>
              <a:t> → sẽ là cạnh (edges) nối giữa các đỉnh.</a:t>
            </a:r>
          </a:p>
          <a:p>
            <a:pPr algn="just">
              <a:lnSpc>
                <a:spcPts val="4479"/>
              </a:lnSpc>
            </a:pPr>
            <a:r>
              <a:rPr lang="vi-VN" sz="2799" b="1">
                <a:solidFill>
                  <a:schemeClr val="bg1"/>
                </a:solidFill>
                <a:latin typeface="Times New Roman" panose="02020603050405020304" pitchFamily="18" charset="0"/>
                <a:ea typeface="Faustina"/>
                <a:cs typeface="Times New Roman" panose="02020603050405020304" pitchFamily="18" charset="0"/>
                <a:sym typeface="Faustina"/>
              </a:rPr>
              <a:t>Mô hình hóa đồ thị tri thức</a:t>
            </a:r>
          </a:p>
          <a:p>
            <a:pPr algn="just">
              <a:lnSpc>
                <a:spcPts val="4479"/>
              </a:lnSpc>
            </a:pPr>
            <a:r>
              <a:rPr lang="vi-VN" sz="2799">
                <a:solidFill>
                  <a:schemeClr val="bg1"/>
                </a:solidFill>
                <a:latin typeface="Times New Roman" panose="02020603050405020304" pitchFamily="18" charset="0"/>
                <a:ea typeface="Faustina"/>
                <a:cs typeface="Times New Roman" panose="02020603050405020304" pitchFamily="18" charset="0"/>
                <a:sym typeface="Faustina"/>
              </a:rPr>
              <a:t>Tạo một đồ thị có hướng với các yếu tố sau:</a:t>
            </a:r>
          </a:p>
          <a:p>
            <a:pPr marL="457200" indent="-457200" algn="just">
              <a:lnSpc>
                <a:spcPts val="4479"/>
              </a:lnSpc>
              <a:buFont typeface="Arial" panose="020B0604020202020204" pitchFamily="34" charset="0"/>
              <a:buChar char="•"/>
            </a:pPr>
            <a:r>
              <a:rPr lang="vi-VN" sz="2799">
                <a:solidFill>
                  <a:schemeClr val="bg1"/>
                </a:solidFill>
                <a:latin typeface="Times New Roman" panose="02020603050405020304" pitchFamily="18" charset="0"/>
                <a:ea typeface="Faustina"/>
                <a:cs typeface="Times New Roman" panose="02020603050405020304" pitchFamily="18" charset="0"/>
                <a:sym typeface="Faustina"/>
              </a:rPr>
              <a:t>Đỉnh (V): Tập hợp tất cả các thực thể (entities) xuất hiện trong tập triplet.</a:t>
            </a:r>
          </a:p>
          <a:p>
            <a:pPr marL="457200" indent="-457200" algn="just">
              <a:lnSpc>
                <a:spcPts val="4479"/>
              </a:lnSpc>
              <a:buFont typeface="Arial" panose="020B0604020202020204" pitchFamily="34" charset="0"/>
              <a:buChar char="•"/>
            </a:pPr>
            <a:r>
              <a:rPr lang="vi-VN" sz="2799">
                <a:solidFill>
                  <a:schemeClr val="bg1"/>
                </a:solidFill>
                <a:latin typeface="Times New Roman" panose="02020603050405020304" pitchFamily="18" charset="0"/>
                <a:ea typeface="Faustina"/>
                <a:cs typeface="Times New Roman" panose="02020603050405020304" pitchFamily="18" charset="0"/>
                <a:sym typeface="Faustina"/>
              </a:rPr>
              <a:t>Cạnh (E): Với mỗi triplet (h, r, t), tạo một cạnh có nhãn r nối từ đỉnh h đến đỉnh t</a:t>
            </a:r>
            <a:endParaRPr lang="en-US" sz="2799">
              <a:solidFill>
                <a:schemeClr val="bg1"/>
              </a:solidFill>
              <a:latin typeface="Times New Roman" panose="02020603050405020304" pitchFamily="18" charset="0"/>
              <a:ea typeface="Faustina"/>
              <a:cs typeface="Times New Roman" panose="02020603050405020304" pitchFamily="18" charset="0"/>
              <a:sym typeface="Faustina"/>
            </a:endParaRPr>
          </a:p>
        </p:txBody>
      </p:sp>
      <p:pic>
        <p:nvPicPr>
          <p:cNvPr id="24" name="Picture 23">
            <a:extLst>
              <a:ext uri="{FF2B5EF4-FFF2-40B4-BE49-F238E27FC236}">
                <a16:creationId xmlns:a16="http://schemas.microsoft.com/office/drawing/2014/main" id="{A62EA6F8-8205-A635-97E8-A7DEF006BE8D}"/>
              </a:ext>
            </a:extLst>
          </p:cNvPr>
          <p:cNvPicPr>
            <a:picLocks noChangeAspect="1"/>
          </p:cNvPicPr>
          <p:nvPr/>
        </p:nvPicPr>
        <p:blipFill>
          <a:blip r:embed="rId10"/>
          <a:stretch>
            <a:fillRect/>
          </a:stretch>
        </p:blipFill>
        <p:spPr>
          <a:xfrm>
            <a:off x="10816862" y="3314700"/>
            <a:ext cx="7148731" cy="4487815"/>
          </a:xfrm>
          <a:prstGeom prst="rect">
            <a:avLst/>
          </a:prstGeom>
        </p:spPr>
      </p:pic>
    </p:spTree>
  </p:cSld>
  <p:clrMapOvr>
    <a:masterClrMapping/>
  </p:clrMapOvr>
  <p:transition spd="slow">
    <p:cover dir="l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50619" y="0"/>
            <a:ext cx="23189238" cy="3036365"/>
          </a:xfrm>
          <a:custGeom>
            <a:avLst/>
            <a:gdLst/>
            <a:ahLst/>
            <a:cxnLst/>
            <a:rect l="l" t="t" r="r" b="b"/>
            <a:pathLst>
              <a:path w="23189238" h="3036365">
                <a:moveTo>
                  <a:pt x="0" y="0"/>
                </a:moveTo>
                <a:lnTo>
                  <a:pt x="23189238" y="0"/>
                </a:lnTo>
                <a:lnTo>
                  <a:pt x="23189238" y="3036365"/>
                </a:lnTo>
                <a:lnTo>
                  <a:pt x="0" y="3036365"/>
                </a:lnTo>
                <a:lnTo>
                  <a:pt x="0" y="0"/>
                </a:lnTo>
                <a:close/>
              </a:path>
            </a:pathLst>
          </a:custGeom>
          <a:blipFill>
            <a:blip r:embed="rId2">
              <a:extLst>
                <a:ext uri="{96DAC541-7B7A-43D3-8B79-37D633B846F1}">
                  <asvg:svgBlip xmlns:asvg="http://schemas.microsoft.com/office/drawing/2016/SVG/main" r:embed="rId3"/>
                </a:ext>
              </a:extLst>
            </a:blip>
            <a:stretch>
              <a:fillRect l="-13953" r="-31533"/>
            </a:stretch>
          </a:blipFill>
        </p:spPr>
      </p:sp>
      <p:sp>
        <p:nvSpPr>
          <p:cNvPr id="3" name="Freeform 3"/>
          <p:cNvSpPr/>
          <p:nvPr/>
        </p:nvSpPr>
        <p:spPr>
          <a:xfrm rot="-10800000">
            <a:off x="15253722" y="7494628"/>
            <a:ext cx="3527345" cy="3527345"/>
          </a:xfrm>
          <a:custGeom>
            <a:avLst/>
            <a:gdLst/>
            <a:ahLst/>
            <a:cxnLst/>
            <a:rect l="l" t="t" r="r" b="b"/>
            <a:pathLst>
              <a:path w="3527345" h="3527345">
                <a:moveTo>
                  <a:pt x="0" y="0"/>
                </a:moveTo>
                <a:lnTo>
                  <a:pt x="3527345" y="0"/>
                </a:lnTo>
                <a:lnTo>
                  <a:pt x="3527345" y="3527344"/>
                </a:lnTo>
                <a:lnTo>
                  <a:pt x="0" y="3527344"/>
                </a:lnTo>
                <a:lnTo>
                  <a:pt x="0" y="0"/>
                </a:lnTo>
                <a:close/>
              </a:path>
            </a:pathLst>
          </a:custGeom>
          <a:blipFill>
            <a:blip r:embed="rId4">
              <a:extLst>
                <a:ext uri="{96DAC541-7B7A-43D3-8B79-37D633B846F1}">
                  <asvg:svgBlip xmlns:asvg="http://schemas.microsoft.com/office/drawing/2016/SVG/main" r:embed="rId5"/>
                </a:ext>
              </a:extLst>
            </a:blip>
            <a:stretch>
              <a:fillRect l="-94817" t="-111018" r="-12744" b="-43268"/>
            </a:stretch>
          </a:blipFill>
        </p:spPr>
      </p:sp>
      <p:sp>
        <p:nvSpPr>
          <p:cNvPr id="4" name="Freeform 4"/>
          <p:cNvSpPr/>
          <p:nvPr/>
        </p:nvSpPr>
        <p:spPr>
          <a:xfrm rot="-10800000">
            <a:off x="16230600"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44999"/>
              <a:extLst>
                <a:ext uri="{96DAC541-7B7A-43D3-8B79-37D633B846F1}">
                  <asvg:svgBlip xmlns:asvg="http://schemas.microsoft.com/office/drawing/2016/SVG/main" r:embed="rId7"/>
                </a:ext>
              </a:extLst>
            </a:blip>
            <a:stretch>
              <a:fillRect/>
            </a:stretch>
          </a:blipFill>
        </p:spPr>
      </p:sp>
      <p:sp>
        <p:nvSpPr>
          <p:cNvPr id="5" name="AutoShape 5"/>
          <p:cNvSpPr/>
          <p:nvPr/>
        </p:nvSpPr>
        <p:spPr>
          <a:xfrm>
            <a:off x="9327969" y="10267950"/>
            <a:ext cx="2705661"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897811" y="3535260"/>
            <a:ext cx="12208589" cy="5722720"/>
          </a:xfrm>
          <a:prstGeom prst="rect">
            <a:avLst/>
          </a:prstGeom>
        </p:spPr>
        <p:txBody>
          <a:bodyPr wrap="square" lIns="0" tIns="0" rIns="0" bIns="0" rtlCol="0" anchor="t">
            <a:spAutoFit/>
          </a:bodyPr>
          <a:lstStyle/>
          <a:p>
            <a:pPr marL="690876" lvl="1" indent="-345438" algn="just">
              <a:lnSpc>
                <a:spcPts val="4479"/>
              </a:lnSpc>
              <a:buFont typeface="Arial"/>
              <a:buChar char="•"/>
            </a:pPr>
            <a:r>
              <a:rPr lang="en-US" sz="3199" b="1">
                <a:solidFill>
                  <a:srgbClr val="000000"/>
                </a:solidFill>
                <a:latin typeface="Times New Roman" panose="02020603050405020304" pitchFamily="18" charset="0"/>
                <a:ea typeface="Faustina Bold"/>
                <a:cs typeface="Times New Roman" panose="02020603050405020304" pitchFamily="18" charset="0"/>
                <a:sym typeface="Faustina Bold"/>
              </a:rPr>
              <a:t>Ý tưởng chính</a:t>
            </a:r>
            <a:r>
              <a:rPr lang="en-US" sz="3199">
                <a:solidFill>
                  <a:srgbClr val="000000"/>
                </a:solidFill>
                <a:latin typeface="Times New Roman" panose="02020603050405020304" pitchFamily="18" charset="0"/>
                <a:ea typeface="Faustina"/>
                <a:cs typeface="Times New Roman" panose="02020603050405020304" pitchFamily="18" charset="0"/>
                <a:sym typeface="Faustina"/>
              </a:rPr>
              <a:t>: Biểu diễn các thực thể và quan hệ bằng vector trong không gian liên tục, sao cho:</a:t>
            </a:r>
          </a:p>
          <a:p>
            <a:pPr algn="just">
              <a:lnSpc>
                <a:spcPts val="4479"/>
              </a:lnSpc>
            </a:pPr>
            <a:endParaRPr lang="en-US" sz="3199">
              <a:solidFill>
                <a:srgbClr val="000000"/>
              </a:solidFill>
              <a:latin typeface="Times New Roman" panose="02020603050405020304" pitchFamily="18" charset="0"/>
              <a:ea typeface="Faustina"/>
              <a:cs typeface="Times New Roman" panose="02020603050405020304" pitchFamily="18" charset="0"/>
              <a:sym typeface="Faustina"/>
            </a:endParaRPr>
          </a:p>
          <a:p>
            <a:pPr algn="just">
              <a:lnSpc>
                <a:spcPts val="4479"/>
              </a:lnSpc>
            </a:pPr>
            <a:endParaRPr lang="en-US" sz="3199">
              <a:solidFill>
                <a:srgbClr val="000000"/>
              </a:solidFill>
              <a:latin typeface="Times New Roman" panose="02020603050405020304" pitchFamily="18" charset="0"/>
              <a:ea typeface="Faustina"/>
              <a:cs typeface="Times New Roman" panose="02020603050405020304" pitchFamily="18" charset="0"/>
              <a:sym typeface="Faustina"/>
            </a:endParaRPr>
          </a:p>
          <a:p>
            <a:pPr algn="just">
              <a:lnSpc>
                <a:spcPts val="4479"/>
              </a:lnSpc>
            </a:pPr>
            <a:endParaRPr lang="en-US" sz="3199">
              <a:solidFill>
                <a:srgbClr val="000000"/>
              </a:solidFill>
              <a:latin typeface="Times New Roman" panose="02020603050405020304" pitchFamily="18" charset="0"/>
              <a:ea typeface="Faustina"/>
              <a:cs typeface="Times New Roman" panose="02020603050405020304" pitchFamily="18" charset="0"/>
              <a:sym typeface="Faustina"/>
            </a:endParaRPr>
          </a:p>
          <a:p>
            <a:pPr algn="just">
              <a:lnSpc>
                <a:spcPts val="4479"/>
              </a:lnSpc>
            </a:pPr>
            <a:r>
              <a:rPr lang="en-US" sz="3199">
                <a:solidFill>
                  <a:srgbClr val="000000"/>
                </a:solidFill>
                <a:latin typeface="Times New Roman" panose="02020603050405020304" pitchFamily="18" charset="0"/>
                <a:ea typeface="Faustina"/>
                <a:cs typeface="Times New Roman" panose="02020603050405020304" pitchFamily="18" charset="0"/>
                <a:sym typeface="Faustina"/>
              </a:rPr>
              <a:t>với </a:t>
            </a:r>
            <a:r>
              <a:rPr lang="en-US" sz="3199" i="1">
                <a:solidFill>
                  <a:srgbClr val="000000"/>
                </a:solidFill>
                <a:latin typeface="Times New Roman" panose="02020603050405020304" pitchFamily="18" charset="0"/>
                <a:ea typeface="Faustina"/>
                <a:cs typeface="Times New Roman" panose="02020603050405020304" pitchFamily="18" charset="0"/>
                <a:sym typeface="Faustina"/>
              </a:rPr>
              <a:t>h</a:t>
            </a:r>
            <a:r>
              <a:rPr lang="en-US" sz="3199">
                <a:solidFill>
                  <a:srgbClr val="000000"/>
                </a:solidFill>
                <a:latin typeface="Times New Roman" panose="02020603050405020304" pitchFamily="18" charset="0"/>
                <a:ea typeface="Faustina"/>
                <a:cs typeface="Times New Roman" panose="02020603050405020304" pitchFamily="18" charset="0"/>
                <a:sym typeface="Faustina"/>
              </a:rPr>
              <a:t>: head (subject), </a:t>
            </a:r>
            <a:r>
              <a:rPr lang="en-US" sz="3199" i="1">
                <a:solidFill>
                  <a:srgbClr val="000000"/>
                </a:solidFill>
                <a:latin typeface="Times New Roman" panose="02020603050405020304" pitchFamily="18" charset="0"/>
                <a:ea typeface="Faustina"/>
                <a:cs typeface="Times New Roman" panose="02020603050405020304" pitchFamily="18" charset="0"/>
                <a:sym typeface="Faustina"/>
              </a:rPr>
              <a:t>r</a:t>
            </a:r>
            <a:r>
              <a:rPr lang="en-US" sz="3199">
                <a:solidFill>
                  <a:srgbClr val="000000"/>
                </a:solidFill>
                <a:latin typeface="Times New Roman" panose="02020603050405020304" pitchFamily="18" charset="0"/>
                <a:ea typeface="Faustina"/>
                <a:cs typeface="Times New Roman" panose="02020603050405020304" pitchFamily="18" charset="0"/>
                <a:sym typeface="Faustina"/>
              </a:rPr>
              <a:t>: relation (predicate), </a:t>
            </a:r>
            <a:r>
              <a:rPr lang="en-US" sz="3199" i="1">
                <a:solidFill>
                  <a:srgbClr val="000000"/>
                </a:solidFill>
                <a:latin typeface="Times New Roman" panose="02020603050405020304" pitchFamily="18" charset="0"/>
                <a:ea typeface="Faustina"/>
                <a:cs typeface="Times New Roman" panose="02020603050405020304" pitchFamily="18" charset="0"/>
                <a:sym typeface="Faustina"/>
              </a:rPr>
              <a:t>t</a:t>
            </a:r>
            <a:r>
              <a:rPr lang="en-US" sz="3199">
                <a:solidFill>
                  <a:srgbClr val="000000"/>
                </a:solidFill>
                <a:latin typeface="Times New Roman" panose="02020603050405020304" pitchFamily="18" charset="0"/>
                <a:ea typeface="Faustina"/>
                <a:cs typeface="Times New Roman" panose="02020603050405020304" pitchFamily="18" charset="0"/>
                <a:sym typeface="Faustina"/>
              </a:rPr>
              <a:t>: tail (object).</a:t>
            </a:r>
          </a:p>
          <a:p>
            <a:pPr algn="just">
              <a:lnSpc>
                <a:spcPts val="4479"/>
              </a:lnSpc>
            </a:pPr>
            <a:endParaRPr lang="en-US" sz="3199">
              <a:solidFill>
                <a:srgbClr val="000000"/>
              </a:solidFill>
              <a:latin typeface="Times New Roman" panose="02020603050405020304" pitchFamily="18" charset="0"/>
              <a:ea typeface="Faustina"/>
              <a:cs typeface="Times New Roman" panose="02020603050405020304" pitchFamily="18" charset="0"/>
              <a:sym typeface="Faustina"/>
            </a:endParaRPr>
          </a:p>
          <a:p>
            <a:pPr marL="690876" lvl="1" indent="-345438" algn="just">
              <a:lnSpc>
                <a:spcPts val="4479"/>
              </a:lnSpc>
              <a:buFont typeface="Arial"/>
              <a:buChar char="•"/>
            </a:pPr>
            <a:r>
              <a:rPr lang="en-US" sz="3199" b="1">
                <a:solidFill>
                  <a:srgbClr val="000000"/>
                </a:solidFill>
                <a:latin typeface="Times New Roman" panose="02020603050405020304" pitchFamily="18" charset="0"/>
                <a:ea typeface="Faustina Bold"/>
                <a:cs typeface="Times New Roman" panose="02020603050405020304" pitchFamily="18" charset="0"/>
                <a:sym typeface="Faustina Bold"/>
              </a:rPr>
              <a:t>Ưu điểm</a:t>
            </a:r>
            <a:r>
              <a:rPr lang="en-US" sz="3199">
                <a:solidFill>
                  <a:srgbClr val="000000"/>
                </a:solidFill>
                <a:latin typeface="Times New Roman" panose="02020603050405020304" pitchFamily="18" charset="0"/>
                <a:ea typeface="Faustina"/>
                <a:cs typeface="Times New Roman" panose="02020603050405020304" pitchFamily="18" charset="0"/>
                <a:sym typeface="Faustina"/>
              </a:rPr>
              <a:t>: Đơn giản, dễ huấn luyện, </a:t>
            </a:r>
            <a:r>
              <a:rPr lang="vi-VN" sz="3199">
                <a:solidFill>
                  <a:srgbClr val="000000"/>
                </a:solidFill>
                <a:latin typeface="Times New Roman" panose="02020603050405020304" pitchFamily="18" charset="0"/>
                <a:ea typeface="Faustina"/>
                <a:cs typeface="Times New Roman" panose="02020603050405020304" pitchFamily="18" charset="0"/>
                <a:sym typeface="Faustina"/>
              </a:rPr>
              <a:t>sử dụng được </a:t>
            </a:r>
            <a:r>
              <a:rPr lang="en-US" sz="3199">
                <a:solidFill>
                  <a:srgbClr val="000000"/>
                </a:solidFill>
                <a:latin typeface="Times New Roman" panose="02020603050405020304" pitchFamily="18" charset="0"/>
                <a:ea typeface="Faustina"/>
                <a:cs typeface="Times New Roman" panose="02020603050405020304" pitchFamily="18" charset="0"/>
                <a:sym typeface="Faustina"/>
              </a:rPr>
              <a:t>trên tập dữ liệu lớn.</a:t>
            </a:r>
          </a:p>
          <a:p>
            <a:pPr marL="690876" lvl="1" indent="-345438" algn="just">
              <a:lnSpc>
                <a:spcPts val="4479"/>
              </a:lnSpc>
              <a:buFont typeface="Arial"/>
              <a:buChar char="•"/>
            </a:pPr>
            <a:r>
              <a:rPr lang="en-US" sz="3199" b="1">
                <a:solidFill>
                  <a:srgbClr val="000000"/>
                </a:solidFill>
                <a:latin typeface="Times New Roman" panose="02020603050405020304" pitchFamily="18" charset="0"/>
                <a:ea typeface="Faustina Bold"/>
                <a:cs typeface="Times New Roman" panose="02020603050405020304" pitchFamily="18" charset="0"/>
                <a:sym typeface="Faustina Bold"/>
              </a:rPr>
              <a:t>Nhược điểm</a:t>
            </a:r>
            <a:r>
              <a:rPr lang="en-US" sz="3199">
                <a:solidFill>
                  <a:srgbClr val="000000"/>
                </a:solidFill>
                <a:latin typeface="Times New Roman" panose="02020603050405020304" pitchFamily="18" charset="0"/>
                <a:ea typeface="Faustina"/>
                <a:cs typeface="Times New Roman" panose="02020603050405020304" pitchFamily="18" charset="0"/>
                <a:sym typeface="Faustina"/>
              </a:rPr>
              <a:t>: Không xử lý tốt quan hệ phức tạp. Không tận dụng cấu trúc đồ thị hoặc lân cận.</a:t>
            </a:r>
          </a:p>
        </p:txBody>
      </p:sp>
      <p:sp>
        <p:nvSpPr>
          <p:cNvPr id="7" name="Freeform 7"/>
          <p:cNvSpPr/>
          <p:nvPr/>
        </p:nvSpPr>
        <p:spPr>
          <a:xfrm>
            <a:off x="3863640" y="4895792"/>
            <a:ext cx="3658992" cy="1252188"/>
          </a:xfrm>
          <a:custGeom>
            <a:avLst/>
            <a:gdLst/>
            <a:ahLst/>
            <a:cxnLst/>
            <a:rect l="l" t="t" r="r" b="b"/>
            <a:pathLst>
              <a:path w="3658992" h="1252188">
                <a:moveTo>
                  <a:pt x="0" y="0"/>
                </a:moveTo>
                <a:lnTo>
                  <a:pt x="3658992" y="0"/>
                </a:lnTo>
                <a:lnTo>
                  <a:pt x="3658992" y="1252188"/>
                </a:lnTo>
                <a:lnTo>
                  <a:pt x="0" y="1252188"/>
                </a:lnTo>
                <a:lnTo>
                  <a:pt x="0" y="0"/>
                </a:lnTo>
                <a:close/>
              </a:path>
            </a:pathLst>
          </a:custGeom>
          <a:blipFill>
            <a:blip r:embed="rId8"/>
            <a:stretch>
              <a:fillRect/>
            </a:stretch>
          </a:blipFill>
        </p:spPr>
      </p:sp>
      <p:sp>
        <p:nvSpPr>
          <p:cNvPr id="8" name="TextBox 8"/>
          <p:cNvSpPr txBox="1"/>
          <p:nvPr/>
        </p:nvSpPr>
        <p:spPr>
          <a:xfrm>
            <a:off x="713900" y="242511"/>
            <a:ext cx="14539822" cy="2432050"/>
          </a:xfrm>
          <a:prstGeom prst="rect">
            <a:avLst/>
          </a:prstGeom>
        </p:spPr>
        <p:txBody>
          <a:bodyPr lIns="0" tIns="0" rIns="0" bIns="0" rtlCol="0" anchor="t">
            <a:spAutoFit/>
          </a:bodyPr>
          <a:lstStyle/>
          <a:p>
            <a:pPr algn="l">
              <a:lnSpc>
                <a:spcPts val="9799"/>
              </a:lnSpc>
            </a:pPr>
            <a:r>
              <a:rPr lang="en-US" sz="6999" b="1">
                <a:solidFill>
                  <a:srgbClr val="FFFFFF"/>
                </a:solidFill>
                <a:latin typeface="Arial" panose="020B0604020202020204" pitchFamily="34" charset="0"/>
                <a:ea typeface="Open Sans Bold"/>
                <a:cs typeface="Arial" panose="020B0604020202020204" pitchFamily="34" charset="0"/>
                <a:sym typeface="Open Sans Bold"/>
              </a:rPr>
              <a:t>TransE – Translation Embedding for Knowledge Graphs</a:t>
            </a:r>
          </a:p>
        </p:txBody>
      </p:sp>
      <p:grpSp>
        <p:nvGrpSpPr>
          <p:cNvPr id="9" name="Group 9"/>
          <p:cNvGrpSpPr/>
          <p:nvPr/>
        </p:nvGrpSpPr>
        <p:grpSpPr>
          <a:xfrm>
            <a:off x="15377547" y="129640"/>
            <a:ext cx="2798184" cy="1388542"/>
            <a:chOff x="0" y="0"/>
            <a:chExt cx="3730912" cy="1851389"/>
          </a:xfrm>
        </p:grpSpPr>
        <p:sp>
          <p:nvSpPr>
            <p:cNvPr id="10" name="Freeform 10"/>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9"/>
              <a:stretch>
                <a:fillRect/>
              </a:stretch>
            </a:blipFill>
          </p:spPr>
        </p:sp>
        <p:sp>
          <p:nvSpPr>
            <p:cNvPr id="11" name="Freeform 11"/>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10"/>
              <a:stretch>
                <a:fillRect/>
              </a:stretch>
            </a:blipFill>
          </p:spPr>
        </p:sp>
      </p:grpSp>
    </p:spTree>
  </p:cSld>
  <p:clrMapOvr>
    <a:masterClrMapping/>
  </p:clrMapOvr>
  <p:transition spd="slow">
    <p:cover dir="l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50619" y="0"/>
            <a:ext cx="23189238" cy="3036365"/>
          </a:xfrm>
          <a:custGeom>
            <a:avLst/>
            <a:gdLst/>
            <a:ahLst/>
            <a:cxnLst/>
            <a:rect l="l" t="t" r="r" b="b"/>
            <a:pathLst>
              <a:path w="23189238" h="3036365">
                <a:moveTo>
                  <a:pt x="0" y="0"/>
                </a:moveTo>
                <a:lnTo>
                  <a:pt x="23189238" y="0"/>
                </a:lnTo>
                <a:lnTo>
                  <a:pt x="23189238" y="3036365"/>
                </a:lnTo>
                <a:lnTo>
                  <a:pt x="0" y="3036365"/>
                </a:lnTo>
                <a:lnTo>
                  <a:pt x="0" y="0"/>
                </a:lnTo>
                <a:close/>
              </a:path>
            </a:pathLst>
          </a:custGeom>
          <a:blipFill>
            <a:blip r:embed="rId2">
              <a:extLst>
                <a:ext uri="{96DAC541-7B7A-43D3-8B79-37D633B846F1}">
                  <asvg:svgBlip xmlns:asvg="http://schemas.microsoft.com/office/drawing/2016/SVG/main" r:embed="rId3"/>
                </a:ext>
              </a:extLst>
            </a:blip>
            <a:stretch>
              <a:fillRect l="-13953" r="-31533"/>
            </a:stretch>
          </a:blipFill>
        </p:spPr>
      </p:sp>
      <p:sp>
        <p:nvSpPr>
          <p:cNvPr id="3" name="Freeform 3"/>
          <p:cNvSpPr/>
          <p:nvPr/>
        </p:nvSpPr>
        <p:spPr>
          <a:xfrm rot="-10800000">
            <a:off x="15253722" y="7494628"/>
            <a:ext cx="3527345" cy="3527345"/>
          </a:xfrm>
          <a:custGeom>
            <a:avLst/>
            <a:gdLst/>
            <a:ahLst/>
            <a:cxnLst/>
            <a:rect l="l" t="t" r="r" b="b"/>
            <a:pathLst>
              <a:path w="3527345" h="3527345">
                <a:moveTo>
                  <a:pt x="0" y="0"/>
                </a:moveTo>
                <a:lnTo>
                  <a:pt x="3527345" y="0"/>
                </a:lnTo>
                <a:lnTo>
                  <a:pt x="3527345" y="3527344"/>
                </a:lnTo>
                <a:lnTo>
                  <a:pt x="0" y="3527344"/>
                </a:lnTo>
                <a:lnTo>
                  <a:pt x="0" y="0"/>
                </a:lnTo>
                <a:close/>
              </a:path>
            </a:pathLst>
          </a:custGeom>
          <a:blipFill>
            <a:blip r:embed="rId4">
              <a:extLst>
                <a:ext uri="{96DAC541-7B7A-43D3-8B79-37D633B846F1}">
                  <asvg:svgBlip xmlns:asvg="http://schemas.microsoft.com/office/drawing/2016/SVG/main" r:embed="rId5"/>
                </a:ext>
              </a:extLst>
            </a:blip>
            <a:stretch>
              <a:fillRect l="-94817" t="-111018" r="-12744" b="-43268"/>
            </a:stretch>
          </a:blipFill>
        </p:spPr>
      </p:sp>
      <p:sp>
        <p:nvSpPr>
          <p:cNvPr id="4" name="Freeform 4"/>
          <p:cNvSpPr/>
          <p:nvPr/>
        </p:nvSpPr>
        <p:spPr>
          <a:xfrm rot="-10800000">
            <a:off x="16230600"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44999"/>
              <a:extLst>
                <a:ext uri="{96DAC541-7B7A-43D3-8B79-37D633B846F1}">
                  <asvg:svgBlip xmlns:asvg="http://schemas.microsoft.com/office/drawing/2016/SVG/main" r:embed="rId7"/>
                </a:ext>
              </a:extLst>
            </a:blip>
            <a:stretch>
              <a:fillRect/>
            </a:stretch>
          </a:blipFill>
        </p:spPr>
      </p:sp>
      <p:sp>
        <p:nvSpPr>
          <p:cNvPr id="5" name="AutoShape 5"/>
          <p:cNvSpPr/>
          <p:nvPr/>
        </p:nvSpPr>
        <p:spPr>
          <a:xfrm>
            <a:off x="9327969" y="10267950"/>
            <a:ext cx="2705661" cy="0"/>
          </a:xfrm>
          <a:prstGeom prst="line">
            <a:avLst/>
          </a:prstGeom>
          <a:ln w="38100" cap="flat">
            <a:solidFill>
              <a:srgbClr val="000000"/>
            </a:solidFill>
            <a:prstDash val="solid"/>
            <a:headEnd type="none" w="sm" len="sm"/>
            <a:tailEnd type="none" w="sm" len="sm"/>
          </a:ln>
        </p:spPr>
      </p:sp>
      <mc:AlternateContent xmlns:mc="http://schemas.openxmlformats.org/markup-compatibility/2006">
        <mc:Choice xmlns:a14="http://schemas.microsoft.com/office/drawing/2010/main" Requires="a14">
          <p:sp>
            <p:nvSpPr>
              <p:cNvPr id="6" name="TextBox 6"/>
              <p:cNvSpPr txBox="1"/>
              <p:nvPr/>
            </p:nvSpPr>
            <p:spPr>
              <a:xfrm>
                <a:off x="983033" y="3535260"/>
                <a:ext cx="12351967" cy="5134226"/>
              </a:xfrm>
              <a:prstGeom prst="rect">
                <a:avLst/>
              </a:prstGeom>
            </p:spPr>
            <p:txBody>
              <a:bodyPr lIns="0" tIns="0" rIns="0" bIns="0" rtlCol="0" anchor="t">
                <a:spAutoFit/>
              </a:bodyPr>
              <a:lstStyle/>
              <a:p>
                <a:pPr marL="690876" lvl="1" indent="-345438" algn="just">
                  <a:lnSpc>
                    <a:spcPts val="4479"/>
                  </a:lnSpc>
                  <a:buFont typeface="Arial"/>
                  <a:buChar char="•"/>
                </a:pPr>
                <a:r>
                  <a:rPr lang="en-US" sz="3199" b="1">
                    <a:solidFill>
                      <a:srgbClr val="000000"/>
                    </a:solidFill>
                    <a:latin typeface="Times New Roman" panose="02020603050405020304" pitchFamily="18" charset="0"/>
                    <a:ea typeface="Faustina Bold"/>
                    <a:cs typeface="Times New Roman" panose="02020603050405020304" pitchFamily="18" charset="0"/>
                    <a:sym typeface="Faustina Bold"/>
                  </a:rPr>
                  <a:t>Ý tưởng chính</a:t>
                </a:r>
                <a:r>
                  <a:rPr lang="en-US" sz="3199">
                    <a:solidFill>
                      <a:srgbClr val="000000"/>
                    </a:solidFill>
                    <a:latin typeface="Times New Roman" panose="02020603050405020304" pitchFamily="18" charset="0"/>
                    <a:ea typeface="Faustina"/>
                    <a:cs typeface="Times New Roman" panose="02020603050405020304" pitchFamily="18" charset="0"/>
                    <a:sym typeface="Faustina"/>
                  </a:rPr>
                  <a:t>: cập nhật biểu diễn của một node bằng cách lấy trung bình có trọng số của các node lân cận.</a:t>
                </a:r>
              </a:p>
              <a:p>
                <a:pPr algn="just">
                  <a:lnSpc>
                    <a:spcPts val="4479"/>
                  </a:lnSpc>
                </a:pPr>
                <a:endParaRPr lang="en-US" sz="3199">
                  <a:solidFill>
                    <a:srgbClr val="000000"/>
                  </a:solidFill>
                  <a:latin typeface="Times New Roman" panose="02020603050405020304" pitchFamily="18" charset="0"/>
                  <a:ea typeface="Faustina"/>
                  <a:cs typeface="Times New Roman" panose="02020603050405020304" pitchFamily="18" charset="0"/>
                  <a:sym typeface="Faustina"/>
                </a:endParaRPr>
              </a:p>
              <a:p>
                <a:pPr algn="just">
                  <a:lnSpc>
                    <a:spcPts val="4479"/>
                  </a:lnSpc>
                </a:pPr>
                <a:endParaRPr lang="en-US" sz="3199">
                  <a:solidFill>
                    <a:srgbClr val="000000"/>
                  </a:solidFill>
                  <a:latin typeface="Times New Roman" panose="02020603050405020304" pitchFamily="18" charset="0"/>
                  <a:ea typeface="Faustina"/>
                  <a:cs typeface="Times New Roman" panose="02020603050405020304" pitchFamily="18" charset="0"/>
                  <a:sym typeface="Faustina"/>
                </a:endParaRPr>
              </a:p>
              <a:p>
                <a:pPr algn="just">
                  <a:lnSpc>
                    <a:spcPts val="4479"/>
                  </a:lnSpc>
                </a:pPr>
                <a:endParaRPr lang="en-US" sz="3199">
                  <a:solidFill>
                    <a:srgbClr val="000000"/>
                  </a:solidFill>
                  <a:latin typeface="Times New Roman" panose="02020603050405020304" pitchFamily="18" charset="0"/>
                  <a:ea typeface="Faustina"/>
                  <a:cs typeface="Times New Roman" panose="02020603050405020304" pitchFamily="18" charset="0"/>
                  <a:sym typeface="Faustina"/>
                </a:endParaRPr>
              </a:p>
              <a:p>
                <a:pPr algn="just">
                  <a:lnSpc>
                    <a:spcPts val="4479"/>
                  </a:lnSpc>
                </a:pPr>
                <a:r>
                  <a:rPr lang="en-US" sz="3199">
                    <a:solidFill>
                      <a:srgbClr val="000000"/>
                    </a:solidFill>
                    <a:latin typeface="Times New Roman" panose="02020603050405020304" pitchFamily="18" charset="0"/>
                    <a:ea typeface="Faustina"/>
                    <a:cs typeface="Times New Roman" panose="02020603050405020304" pitchFamily="18" charset="0"/>
                    <a:sym typeface="Faustina"/>
                  </a:rPr>
                  <a:t>với </a:t>
                </a:r>
                <a14:m>
                  <m:oMath xmlns:m="http://schemas.openxmlformats.org/officeDocument/2006/math">
                    <m:acc>
                      <m:accPr>
                        <m:chr m:val="̂"/>
                        <m:ctrlPr>
                          <a:rPr lang="en-US" sz="3199" i="1" smtClean="0">
                            <a:solidFill>
                              <a:srgbClr val="000000"/>
                            </a:solidFill>
                            <a:latin typeface="Cambria Math" panose="02040503050406030204" pitchFamily="18" charset="0"/>
                            <a:sym typeface="Faustina"/>
                          </a:rPr>
                        </m:ctrlPr>
                      </m:accPr>
                      <m:e>
                        <m:r>
                          <a:rPr lang="en-US" sz="3199" i="1" smtClean="0">
                            <a:solidFill>
                              <a:srgbClr val="000000"/>
                            </a:solidFill>
                            <a:latin typeface="Cambria Math" panose="02040503050406030204" pitchFamily="18" charset="0"/>
                            <a:sym typeface="Faustina"/>
                          </a:rPr>
                          <m:t>𝐴</m:t>
                        </m:r>
                      </m:e>
                    </m:acc>
                  </m:oMath>
                </a14:m>
                <a:r>
                  <a:rPr lang="en-US" sz="3199">
                    <a:solidFill>
                      <a:srgbClr val="000000"/>
                    </a:solidFill>
                    <a:latin typeface="Times New Roman" panose="02020603050405020304" pitchFamily="18" charset="0"/>
                    <a:ea typeface="Faustina"/>
                    <a:cs typeface="Times New Roman" panose="02020603050405020304" pitchFamily="18" charset="0"/>
                    <a:sym typeface="Faustina"/>
                  </a:rPr>
                  <a:t>=𝐴+𝐼 là ma trận kề có thêm vòng lặp, 𝐷 là ma trận bậc.</a:t>
                </a:r>
              </a:p>
              <a:p>
                <a:pPr marL="690876" lvl="1" indent="-345438" algn="just">
                  <a:lnSpc>
                    <a:spcPts val="4479"/>
                  </a:lnSpc>
                  <a:buFont typeface="Arial"/>
                  <a:buChar char="•"/>
                </a:pPr>
                <a:r>
                  <a:rPr lang="en-US" sz="3199" b="1">
                    <a:solidFill>
                      <a:srgbClr val="000000"/>
                    </a:solidFill>
                    <a:latin typeface="Times New Roman" panose="02020603050405020304" pitchFamily="18" charset="0"/>
                    <a:ea typeface="Faustina Bold"/>
                    <a:cs typeface="Times New Roman" panose="02020603050405020304" pitchFamily="18" charset="0"/>
                    <a:sym typeface="Faustina Bold"/>
                  </a:rPr>
                  <a:t>Ưu điểm</a:t>
                </a:r>
                <a:r>
                  <a:rPr lang="en-US" sz="3199">
                    <a:solidFill>
                      <a:srgbClr val="000000"/>
                    </a:solidFill>
                    <a:latin typeface="Times New Roman" panose="02020603050405020304" pitchFamily="18" charset="0"/>
                    <a:ea typeface="Faustina"/>
                    <a:cs typeface="Times New Roman" panose="02020603050405020304" pitchFamily="18" charset="0"/>
                    <a:sym typeface="Faustina"/>
                  </a:rPr>
                  <a:t>: Khai thác tốt thông tin láng giềng.</a:t>
                </a:r>
                <a:r>
                  <a:rPr lang="vi-VN" sz="3199">
                    <a:solidFill>
                      <a:srgbClr val="000000"/>
                    </a:solidFill>
                    <a:latin typeface="Times New Roman" panose="02020603050405020304" pitchFamily="18" charset="0"/>
                    <a:ea typeface="Faustina"/>
                    <a:cs typeface="Times New Roman" panose="02020603050405020304" pitchFamily="18" charset="0"/>
                    <a:sym typeface="Faustina"/>
                  </a:rPr>
                  <a:t> </a:t>
                </a:r>
                <a:r>
                  <a:rPr lang="en-US" sz="3199">
                    <a:solidFill>
                      <a:srgbClr val="000000"/>
                    </a:solidFill>
                    <a:latin typeface="Times New Roman" panose="02020603050405020304" pitchFamily="18" charset="0"/>
                    <a:ea typeface="Faustina"/>
                    <a:cs typeface="Times New Roman" panose="02020603050405020304" pitchFamily="18" charset="0"/>
                    <a:sym typeface="Faustina"/>
                  </a:rPr>
                  <a:t>Huấn luyện end-to-end.</a:t>
                </a:r>
              </a:p>
              <a:p>
                <a:pPr marL="690876" lvl="1" indent="-345438" algn="just">
                  <a:lnSpc>
                    <a:spcPts val="4479"/>
                  </a:lnSpc>
                  <a:buFont typeface="Arial"/>
                  <a:buChar char="•"/>
                </a:pPr>
                <a:r>
                  <a:rPr lang="en-US" sz="3199" b="1">
                    <a:solidFill>
                      <a:srgbClr val="000000"/>
                    </a:solidFill>
                    <a:latin typeface="Times New Roman" panose="02020603050405020304" pitchFamily="18" charset="0"/>
                    <a:ea typeface="Faustina Bold"/>
                    <a:cs typeface="Times New Roman" panose="02020603050405020304" pitchFamily="18" charset="0"/>
                    <a:sym typeface="Faustina Bold"/>
                  </a:rPr>
                  <a:t>Nhược điểm</a:t>
                </a:r>
                <a:r>
                  <a:rPr lang="en-US" sz="3199">
                    <a:solidFill>
                      <a:srgbClr val="000000"/>
                    </a:solidFill>
                    <a:latin typeface="Times New Roman" panose="02020603050405020304" pitchFamily="18" charset="0"/>
                    <a:ea typeface="Faustina"/>
                    <a:cs typeface="Times New Roman" panose="02020603050405020304" pitchFamily="18" charset="0"/>
                    <a:sym typeface="Faustina"/>
                  </a:rPr>
                  <a:t>: Không phân biệt được các loại quan hệ khác nhau giữa các node.</a:t>
                </a:r>
              </a:p>
            </p:txBody>
          </p:sp>
        </mc:Choice>
        <mc:Fallback>
          <p:sp>
            <p:nvSpPr>
              <p:cNvPr id="6" name="TextBox 6"/>
              <p:cNvSpPr txBox="1">
                <a:spLocks noRot="1" noChangeAspect="1" noMove="1" noResize="1" noEditPoints="1" noAdjustHandles="1" noChangeArrowheads="1" noChangeShapeType="1" noTextEdit="1"/>
              </p:cNvSpPr>
              <p:nvPr/>
            </p:nvSpPr>
            <p:spPr>
              <a:xfrm>
                <a:off x="983033" y="3535260"/>
                <a:ext cx="12351967" cy="5134226"/>
              </a:xfrm>
              <a:prstGeom prst="rect">
                <a:avLst/>
              </a:prstGeom>
              <a:blipFill>
                <a:blip r:embed="rId8"/>
                <a:stretch>
                  <a:fillRect l="-1973" t="-1900" r="-1973" b="-3919"/>
                </a:stretch>
              </a:blipFill>
            </p:spPr>
            <p:txBody>
              <a:bodyPr/>
              <a:lstStyle/>
              <a:p>
                <a:r>
                  <a:rPr lang="en-US">
                    <a:noFill/>
                  </a:rPr>
                  <a:t> </a:t>
                </a:r>
              </a:p>
            </p:txBody>
          </p:sp>
        </mc:Fallback>
      </mc:AlternateContent>
      <p:sp>
        <p:nvSpPr>
          <p:cNvPr id="7" name="Freeform 7"/>
          <p:cNvSpPr/>
          <p:nvPr/>
        </p:nvSpPr>
        <p:spPr>
          <a:xfrm>
            <a:off x="2639843" y="4877690"/>
            <a:ext cx="7953503" cy="1202967"/>
          </a:xfrm>
          <a:custGeom>
            <a:avLst/>
            <a:gdLst/>
            <a:ahLst/>
            <a:cxnLst/>
            <a:rect l="l" t="t" r="r" b="b"/>
            <a:pathLst>
              <a:path w="7953503" h="1202967">
                <a:moveTo>
                  <a:pt x="0" y="0"/>
                </a:moveTo>
                <a:lnTo>
                  <a:pt x="7953503" y="0"/>
                </a:lnTo>
                <a:lnTo>
                  <a:pt x="7953503" y="1202967"/>
                </a:lnTo>
                <a:lnTo>
                  <a:pt x="0" y="1202967"/>
                </a:lnTo>
                <a:lnTo>
                  <a:pt x="0" y="0"/>
                </a:lnTo>
                <a:close/>
              </a:path>
            </a:pathLst>
          </a:custGeom>
          <a:blipFill>
            <a:blip r:embed="rId9"/>
            <a:stretch>
              <a:fillRect/>
            </a:stretch>
          </a:blipFill>
        </p:spPr>
      </p:sp>
      <p:sp>
        <p:nvSpPr>
          <p:cNvPr id="8" name="TextBox 8"/>
          <p:cNvSpPr txBox="1"/>
          <p:nvPr/>
        </p:nvSpPr>
        <p:spPr>
          <a:xfrm>
            <a:off x="713900" y="242511"/>
            <a:ext cx="14539822" cy="2432050"/>
          </a:xfrm>
          <a:prstGeom prst="rect">
            <a:avLst/>
          </a:prstGeom>
        </p:spPr>
        <p:txBody>
          <a:bodyPr lIns="0" tIns="0" rIns="0" bIns="0" rtlCol="0" anchor="t">
            <a:spAutoFit/>
          </a:bodyPr>
          <a:lstStyle/>
          <a:p>
            <a:pPr algn="l">
              <a:lnSpc>
                <a:spcPts val="9799"/>
              </a:lnSpc>
            </a:pPr>
            <a:r>
              <a:rPr lang="en-US" sz="6999" b="1">
                <a:solidFill>
                  <a:srgbClr val="FFFFFF"/>
                </a:solidFill>
                <a:latin typeface="Arial" panose="020B0604020202020204" pitchFamily="34" charset="0"/>
                <a:ea typeface="Open Sans Bold"/>
                <a:cs typeface="Arial" panose="020B0604020202020204" pitchFamily="34" charset="0"/>
                <a:sym typeface="Open Sans Bold"/>
              </a:rPr>
              <a:t>GCN – Graph Convolutional Network</a:t>
            </a:r>
          </a:p>
        </p:txBody>
      </p:sp>
      <p:grpSp>
        <p:nvGrpSpPr>
          <p:cNvPr id="9" name="Group 9"/>
          <p:cNvGrpSpPr/>
          <p:nvPr/>
        </p:nvGrpSpPr>
        <p:grpSpPr>
          <a:xfrm>
            <a:off x="15377547" y="129640"/>
            <a:ext cx="2798184" cy="1388542"/>
            <a:chOff x="0" y="0"/>
            <a:chExt cx="3730912" cy="1851389"/>
          </a:xfrm>
        </p:grpSpPr>
        <p:sp>
          <p:nvSpPr>
            <p:cNvPr id="10" name="Freeform 10"/>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10"/>
              <a:stretch>
                <a:fillRect/>
              </a:stretch>
            </a:blipFill>
          </p:spPr>
        </p:sp>
        <p:sp>
          <p:nvSpPr>
            <p:cNvPr id="11" name="Freeform 11"/>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11"/>
              <a:stretch>
                <a:fillRect/>
              </a:stretch>
            </a:blipFill>
          </p:spPr>
        </p:sp>
      </p:grpSp>
    </p:spTree>
  </p:cSld>
  <p:clrMapOvr>
    <a:masterClrMapping/>
  </p:clrMapOvr>
  <p:transition spd="slow">
    <p:cover dir="l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50619" y="0"/>
            <a:ext cx="23189238" cy="3036365"/>
          </a:xfrm>
          <a:custGeom>
            <a:avLst/>
            <a:gdLst/>
            <a:ahLst/>
            <a:cxnLst/>
            <a:rect l="l" t="t" r="r" b="b"/>
            <a:pathLst>
              <a:path w="23189238" h="3036365">
                <a:moveTo>
                  <a:pt x="0" y="0"/>
                </a:moveTo>
                <a:lnTo>
                  <a:pt x="23189238" y="0"/>
                </a:lnTo>
                <a:lnTo>
                  <a:pt x="23189238" y="3036365"/>
                </a:lnTo>
                <a:lnTo>
                  <a:pt x="0" y="3036365"/>
                </a:lnTo>
                <a:lnTo>
                  <a:pt x="0" y="0"/>
                </a:lnTo>
                <a:close/>
              </a:path>
            </a:pathLst>
          </a:custGeom>
          <a:blipFill>
            <a:blip r:embed="rId2">
              <a:extLst>
                <a:ext uri="{96DAC541-7B7A-43D3-8B79-37D633B846F1}">
                  <asvg:svgBlip xmlns:asvg="http://schemas.microsoft.com/office/drawing/2016/SVG/main" r:embed="rId3"/>
                </a:ext>
              </a:extLst>
            </a:blip>
            <a:stretch>
              <a:fillRect l="-13953" r="-31533"/>
            </a:stretch>
          </a:blipFill>
        </p:spPr>
      </p:sp>
      <p:sp>
        <p:nvSpPr>
          <p:cNvPr id="3" name="Freeform 3"/>
          <p:cNvSpPr/>
          <p:nvPr/>
        </p:nvSpPr>
        <p:spPr>
          <a:xfrm rot="-10800000">
            <a:off x="15253722" y="7494628"/>
            <a:ext cx="3527345" cy="3527345"/>
          </a:xfrm>
          <a:custGeom>
            <a:avLst/>
            <a:gdLst/>
            <a:ahLst/>
            <a:cxnLst/>
            <a:rect l="l" t="t" r="r" b="b"/>
            <a:pathLst>
              <a:path w="3527345" h="3527345">
                <a:moveTo>
                  <a:pt x="0" y="0"/>
                </a:moveTo>
                <a:lnTo>
                  <a:pt x="3527345" y="0"/>
                </a:lnTo>
                <a:lnTo>
                  <a:pt x="3527345" y="3527344"/>
                </a:lnTo>
                <a:lnTo>
                  <a:pt x="0" y="3527344"/>
                </a:lnTo>
                <a:lnTo>
                  <a:pt x="0" y="0"/>
                </a:lnTo>
                <a:close/>
              </a:path>
            </a:pathLst>
          </a:custGeom>
          <a:blipFill>
            <a:blip r:embed="rId4">
              <a:extLst>
                <a:ext uri="{96DAC541-7B7A-43D3-8B79-37D633B846F1}">
                  <asvg:svgBlip xmlns:asvg="http://schemas.microsoft.com/office/drawing/2016/SVG/main" r:embed="rId5"/>
                </a:ext>
              </a:extLst>
            </a:blip>
            <a:stretch>
              <a:fillRect l="-94817" t="-111018" r="-12744" b="-43268"/>
            </a:stretch>
          </a:blipFill>
        </p:spPr>
      </p:sp>
      <p:sp>
        <p:nvSpPr>
          <p:cNvPr id="4" name="Freeform 4"/>
          <p:cNvSpPr/>
          <p:nvPr/>
        </p:nvSpPr>
        <p:spPr>
          <a:xfrm rot="-10800000">
            <a:off x="16230600"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44999"/>
              <a:extLst>
                <a:ext uri="{96DAC541-7B7A-43D3-8B79-37D633B846F1}">
                  <asvg:svgBlip xmlns:asvg="http://schemas.microsoft.com/office/drawing/2016/SVG/main" r:embed="rId7"/>
                </a:ext>
              </a:extLst>
            </a:blip>
            <a:stretch>
              <a:fillRect/>
            </a:stretch>
          </a:blipFill>
        </p:spPr>
      </p:sp>
      <p:sp>
        <p:nvSpPr>
          <p:cNvPr id="5" name="AutoShape 5"/>
          <p:cNvSpPr/>
          <p:nvPr/>
        </p:nvSpPr>
        <p:spPr>
          <a:xfrm>
            <a:off x="9327969" y="10267950"/>
            <a:ext cx="2705661"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906833" y="3535260"/>
            <a:ext cx="12351967" cy="6299802"/>
          </a:xfrm>
          <a:prstGeom prst="rect">
            <a:avLst/>
          </a:prstGeom>
        </p:spPr>
        <p:txBody>
          <a:bodyPr lIns="0" tIns="0" rIns="0" bIns="0" rtlCol="0" anchor="t">
            <a:spAutoFit/>
          </a:bodyPr>
          <a:lstStyle/>
          <a:p>
            <a:pPr marL="690876" lvl="1" indent="-345438" algn="just">
              <a:lnSpc>
                <a:spcPts val="4479"/>
              </a:lnSpc>
              <a:buFont typeface="Arial"/>
              <a:buChar char="•"/>
            </a:pPr>
            <a:r>
              <a:rPr lang="en-US" sz="3199" b="1">
                <a:solidFill>
                  <a:srgbClr val="000000"/>
                </a:solidFill>
                <a:latin typeface="Times New Roman" panose="02020603050405020304" pitchFamily="18" charset="0"/>
                <a:ea typeface="Faustina Bold"/>
                <a:cs typeface="Times New Roman" panose="02020603050405020304" pitchFamily="18" charset="0"/>
                <a:sym typeface="Faustina Bold"/>
              </a:rPr>
              <a:t>Ý tưởng chính</a:t>
            </a:r>
            <a:r>
              <a:rPr lang="en-US" sz="3199">
                <a:solidFill>
                  <a:srgbClr val="000000"/>
                </a:solidFill>
                <a:latin typeface="Times New Roman" panose="02020603050405020304" pitchFamily="18" charset="0"/>
                <a:ea typeface="Faustina"/>
                <a:cs typeface="Times New Roman" panose="02020603050405020304" pitchFamily="18" charset="0"/>
                <a:sym typeface="Faustina"/>
              </a:rPr>
              <a:t>: sử dụng cơ chế attention để gán trọng số khác nhau cho các node láng giềng khi cập nhật biểu diễn.</a:t>
            </a:r>
          </a:p>
          <a:p>
            <a:pPr algn="just">
              <a:lnSpc>
                <a:spcPts val="4479"/>
              </a:lnSpc>
            </a:pPr>
            <a:endParaRPr lang="en-US" sz="3199">
              <a:solidFill>
                <a:srgbClr val="000000"/>
              </a:solidFill>
              <a:latin typeface="Times New Roman" panose="02020603050405020304" pitchFamily="18" charset="0"/>
              <a:ea typeface="Faustina"/>
              <a:cs typeface="Times New Roman" panose="02020603050405020304" pitchFamily="18" charset="0"/>
              <a:sym typeface="Faustina"/>
            </a:endParaRPr>
          </a:p>
          <a:p>
            <a:pPr algn="just">
              <a:lnSpc>
                <a:spcPts val="4479"/>
              </a:lnSpc>
            </a:pPr>
            <a:endParaRPr lang="en-US" sz="3199">
              <a:solidFill>
                <a:srgbClr val="000000"/>
              </a:solidFill>
              <a:latin typeface="Times New Roman" panose="02020603050405020304" pitchFamily="18" charset="0"/>
              <a:ea typeface="Faustina"/>
              <a:cs typeface="Times New Roman" panose="02020603050405020304" pitchFamily="18" charset="0"/>
              <a:sym typeface="Faustina"/>
            </a:endParaRPr>
          </a:p>
          <a:p>
            <a:pPr algn="just">
              <a:lnSpc>
                <a:spcPts val="4479"/>
              </a:lnSpc>
            </a:pPr>
            <a:r>
              <a:rPr lang="en-US" sz="3199">
                <a:solidFill>
                  <a:srgbClr val="000000"/>
                </a:solidFill>
                <a:latin typeface="Times New Roman" panose="02020603050405020304" pitchFamily="18" charset="0"/>
                <a:ea typeface="Faustina"/>
                <a:cs typeface="Times New Roman" panose="02020603050405020304" pitchFamily="18" charset="0"/>
                <a:sym typeface="Faustina"/>
              </a:rPr>
              <a:t>và</a:t>
            </a:r>
          </a:p>
          <a:p>
            <a:pPr algn="just">
              <a:lnSpc>
                <a:spcPts val="4479"/>
              </a:lnSpc>
            </a:pPr>
            <a:endParaRPr lang="en-US" sz="3199">
              <a:solidFill>
                <a:srgbClr val="000000"/>
              </a:solidFill>
              <a:latin typeface="Times New Roman" panose="02020603050405020304" pitchFamily="18" charset="0"/>
              <a:ea typeface="Faustina"/>
              <a:cs typeface="Times New Roman" panose="02020603050405020304" pitchFamily="18" charset="0"/>
              <a:sym typeface="Faustina"/>
            </a:endParaRPr>
          </a:p>
          <a:p>
            <a:pPr algn="just">
              <a:lnSpc>
                <a:spcPts val="4479"/>
              </a:lnSpc>
            </a:pPr>
            <a:endParaRPr lang="en-US" sz="3199">
              <a:solidFill>
                <a:srgbClr val="000000"/>
              </a:solidFill>
              <a:latin typeface="Times New Roman" panose="02020603050405020304" pitchFamily="18" charset="0"/>
              <a:ea typeface="Faustina"/>
              <a:cs typeface="Times New Roman" panose="02020603050405020304" pitchFamily="18" charset="0"/>
              <a:sym typeface="Faustina"/>
            </a:endParaRPr>
          </a:p>
          <a:p>
            <a:pPr algn="just">
              <a:lnSpc>
                <a:spcPts val="4479"/>
              </a:lnSpc>
            </a:pPr>
            <a:endParaRPr lang="en-US" sz="3199">
              <a:solidFill>
                <a:srgbClr val="000000"/>
              </a:solidFill>
              <a:latin typeface="Times New Roman" panose="02020603050405020304" pitchFamily="18" charset="0"/>
              <a:ea typeface="Faustina"/>
              <a:cs typeface="Times New Roman" panose="02020603050405020304" pitchFamily="18" charset="0"/>
              <a:sym typeface="Faustina"/>
            </a:endParaRPr>
          </a:p>
          <a:p>
            <a:pPr marL="690876" lvl="1" indent="-345438" algn="just">
              <a:lnSpc>
                <a:spcPts val="4479"/>
              </a:lnSpc>
              <a:buFont typeface="Arial"/>
              <a:buChar char="•"/>
            </a:pPr>
            <a:r>
              <a:rPr lang="en-US" sz="3199" b="1">
                <a:solidFill>
                  <a:srgbClr val="000000"/>
                </a:solidFill>
                <a:latin typeface="Times New Roman" panose="02020603050405020304" pitchFamily="18" charset="0"/>
                <a:ea typeface="Faustina Bold"/>
                <a:cs typeface="Times New Roman" panose="02020603050405020304" pitchFamily="18" charset="0"/>
                <a:sym typeface="Faustina Bold"/>
              </a:rPr>
              <a:t>Ưu điểm</a:t>
            </a:r>
            <a:r>
              <a:rPr lang="en-US" sz="3199">
                <a:solidFill>
                  <a:srgbClr val="000000"/>
                </a:solidFill>
                <a:latin typeface="Times New Roman" panose="02020603050405020304" pitchFamily="18" charset="0"/>
                <a:ea typeface="Faustina"/>
                <a:cs typeface="Times New Roman" panose="02020603050405020304" pitchFamily="18" charset="0"/>
                <a:sym typeface="Faustina"/>
              </a:rPr>
              <a:t>: Linh hoạt hơn GCN, chọn lọc thông tin tốt hơn.</a:t>
            </a:r>
            <a:r>
              <a:rPr lang="vi-VN" sz="3199">
                <a:solidFill>
                  <a:srgbClr val="000000"/>
                </a:solidFill>
                <a:latin typeface="Times New Roman" panose="02020603050405020304" pitchFamily="18" charset="0"/>
                <a:ea typeface="Faustina"/>
                <a:cs typeface="Times New Roman" panose="02020603050405020304" pitchFamily="18" charset="0"/>
                <a:sym typeface="Faustina"/>
              </a:rPr>
              <a:t> </a:t>
            </a:r>
            <a:r>
              <a:rPr lang="en-US" sz="3199">
                <a:solidFill>
                  <a:srgbClr val="000000"/>
                </a:solidFill>
                <a:latin typeface="Times New Roman" panose="02020603050405020304" pitchFamily="18" charset="0"/>
                <a:ea typeface="Faustina"/>
                <a:cs typeface="Times New Roman" panose="02020603050405020304" pitchFamily="18" charset="0"/>
                <a:sym typeface="Faustina"/>
              </a:rPr>
              <a:t>Giảm nhiễu từ các node không liên quan.</a:t>
            </a:r>
          </a:p>
          <a:p>
            <a:pPr marL="690876" lvl="1" indent="-345438" algn="just">
              <a:lnSpc>
                <a:spcPts val="4479"/>
              </a:lnSpc>
              <a:buFont typeface="Arial"/>
              <a:buChar char="•"/>
            </a:pPr>
            <a:r>
              <a:rPr lang="en-US" sz="3199" b="1">
                <a:solidFill>
                  <a:srgbClr val="000000"/>
                </a:solidFill>
                <a:latin typeface="Times New Roman" panose="02020603050405020304" pitchFamily="18" charset="0"/>
                <a:ea typeface="Faustina Bold"/>
                <a:cs typeface="Times New Roman" panose="02020603050405020304" pitchFamily="18" charset="0"/>
                <a:sym typeface="Faustina Bold"/>
              </a:rPr>
              <a:t>Nhược điểm</a:t>
            </a:r>
            <a:r>
              <a:rPr lang="en-US" sz="3199">
                <a:solidFill>
                  <a:srgbClr val="000000"/>
                </a:solidFill>
                <a:latin typeface="Times New Roman" panose="02020603050405020304" pitchFamily="18" charset="0"/>
                <a:ea typeface="Faustina"/>
                <a:cs typeface="Times New Roman" panose="02020603050405020304" pitchFamily="18" charset="0"/>
                <a:sym typeface="Faustina"/>
              </a:rPr>
              <a:t>: Không dùng được nhãn cạnh (edge type).</a:t>
            </a:r>
          </a:p>
        </p:txBody>
      </p:sp>
      <p:sp>
        <p:nvSpPr>
          <p:cNvPr id="7" name="Freeform 7"/>
          <p:cNvSpPr/>
          <p:nvPr/>
        </p:nvSpPr>
        <p:spPr>
          <a:xfrm>
            <a:off x="2923794" y="4742396"/>
            <a:ext cx="6918532" cy="1215541"/>
          </a:xfrm>
          <a:custGeom>
            <a:avLst/>
            <a:gdLst/>
            <a:ahLst/>
            <a:cxnLst/>
            <a:rect l="l" t="t" r="r" b="b"/>
            <a:pathLst>
              <a:path w="6918532" h="1215541">
                <a:moveTo>
                  <a:pt x="0" y="0"/>
                </a:moveTo>
                <a:lnTo>
                  <a:pt x="6918532" y="0"/>
                </a:lnTo>
                <a:lnTo>
                  <a:pt x="6918532" y="1215542"/>
                </a:lnTo>
                <a:lnTo>
                  <a:pt x="0" y="1215542"/>
                </a:lnTo>
                <a:lnTo>
                  <a:pt x="0" y="0"/>
                </a:lnTo>
                <a:close/>
              </a:path>
            </a:pathLst>
          </a:custGeom>
          <a:blipFill>
            <a:blip r:embed="rId8"/>
            <a:stretch>
              <a:fillRect/>
            </a:stretch>
          </a:blipFill>
        </p:spPr>
      </p:sp>
      <p:sp>
        <p:nvSpPr>
          <p:cNvPr id="8" name="Freeform 8"/>
          <p:cNvSpPr/>
          <p:nvPr/>
        </p:nvSpPr>
        <p:spPr>
          <a:xfrm>
            <a:off x="3413767" y="5957938"/>
            <a:ext cx="5176150" cy="2140513"/>
          </a:xfrm>
          <a:custGeom>
            <a:avLst/>
            <a:gdLst/>
            <a:ahLst/>
            <a:cxnLst/>
            <a:rect l="l" t="t" r="r" b="b"/>
            <a:pathLst>
              <a:path w="5176150" h="2140513">
                <a:moveTo>
                  <a:pt x="0" y="0"/>
                </a:moveTo>
                <a:lnTo>
                  <a:pt x="5176150" y="0"/>
                </a:lnTo>
                <a:lnTo>
                  <a:pt x="5176150" y="2140513"/>
                </a:lnTo>
                <a:lnTo>
                  <a:pt x="0" y="2140513"/>
                </a:lnTo>
                <a:lnTo>
                  <a:pt x="0" y="0"/>
                </a:lnTo>
                <a:close/>
              </a:path>
            </a:pathLst>
          </a:custGeom>
          <a:blipFill>
            <a:blip r:embed="rId9"/>
            <a:stretch>
              <a:fillRect/>
            </a:stretch>
          </a:blipFill>
        </p:spPr>
      </p:sp>
      <p:sp>
        <p:nvSpPr>
          <p:cNvPr id="9" name="TextBox 9"/>
          <p:cNvSpPr txBox="1"/>
          <p:nvPr/>
        </p:nvSpPr>
        <p:spPr>
          <a:xfrm>
            <a:off x="713900" y="242511"/>
            <a:ext cx="12900088" cy="2432050"/>
          </a:xfrm>
          <a:prstGeom prst="rect">
            <a:avLst/>
          </a:prstGeom>
        </p:spPr>
        <p:txBody>
          <a:bodyPr lIns="0" tIns="0" rIns="0" bIns="0" rtlCol="0" anchor="t">
            <a:spAutoFit/>
          </a:bodyPr>
          <a:lstStyle/>
          <a:p>
            <a:pPr algn="l">
              <a:lnSpc>
                <a:spcPts val="9799"/>
              </a:lnSpc>
            </a:pPr>
            <a:r>
              <a:rPr lang="en-US" sz="6999" b="1">
                <a:solidFill>
                  <a:srgbClr val="FFFFFF"/>
                </a:solidFill>
                <a:latin typeface="Arial" panose="020B0604020202020204" pitchFamily="34" charset="0"/>
                <a:ea typeface="Open Sans Bold"/>
                <a:cs typeface="Arial" panose="020B0604020202020204" pitchFamily="34" charset="0"/>
                <a:sym typeface="Open Sans Bold"/>
              </a:rPr>
              <a:t>GAT – Graph Attention Network</a:t>
            </a:r>
          </a:p>
        </p:txBody>
      </p:sp>
      <p:grpSp>
        <p:nvGrpSpPr>
          <p:cNvPr id="10" name="Group 10"/>
          <p:cNvGrpSpPr/>
          <p:nvPr/>
        </p:nvGrpSpPr>
        <p:grpSpPr>
          <a:xfrm>
            <a:off x="15377547" y="129640"/>
            <a:ext cx="2798184" cy="1388542"/>
            <a:chOff x="0" y="0"/>
            <a:chExt cx="3730912" cy="1851389"/>
          </a:xfrm>
        </p:grpSpPr>
        <p:sp>
          <p:nvSpPr>
            <p:cNvPr id="11" name="Freeform 11"/>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10"/>
              <a:stretch>
                <a:fillRect/>
              </a:stretch>
            </a:blipFill>
          </p:spPr>
        </p:sp>
        <p:sp>
          <p:nvSpPr>
            <p:cNvPr id="12" name="Freeform 12"/>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11"/>
              <a:stretch>
                <a:fillRect/>
              </a:stretch>
            </a:blipFill>
          </p:spPr>
        </p:sp>
      </p:grpSp>
    </p:spTree>
  </p:cSld>
  <p:clrMapOvr>
    <a:masterClrMapping/>
  </p:clrMapOvr>
  <p:transition spd="slow">
    <p:cover dir="l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50619" y="0"/>
            <a:ext cx="23189238" cy="3036365"/>
          </a:xfrm>
          <a:custGeom>
            <a:avLst/>
            <a:gdLst/>
            <a:ahLst/>
            <a:cxnLst/>
            <a:rect l="l" t="t" r="r" b="b"/>
            <a:pathLst>
              <a:path w="23189238" h="3036365">
                <a:moveTo>
                  <a:pt x="0" y="0"/>
                </a:moveTo>
                <a:lnTo>
                  <a:pt x="23189238" y="0"/>
                </a:lnTo>
                <a:lnTo>
                  <a:pt x="23189238" y="3036365"/>
                </a:lnTo>
                <a:lnTo>
                  <a:pt x="0" y="3036365"/>
                </a:lnTo>
                <a:lnTo>
                  <a:pt x="0" y="0"/>
                </a:lnTo>
                <a:close/>
              </a:path>
            </a:pathLst>
          </a:custGeom>
          <a:blipFill>
            <a:blip r:embed="rId2">
              <a:extLst>
                <a:ext uri="{96DAC541-7B7A-43D3-8B79-37D633B846F1}">
                  <asvg:svgBlip xmlns:asvg="http://schemas.microsoft.com/office/drawing/2016/SVG/main" r:embed="rId3"/>
                </a:ext>
              </a:extLst>
            </a:blip>
            <a:stretch>
              <a:fillRect l="-13953" r="-31533"/>
            </a:stretch>
          </a:blipFill>
        </p:spPr>
      </p:sp>
      <p:sp>
        <p:nvSpPr>
          <p:cNvPr id="3" name="Freeform 3"/>
          <p:cNvSpPr/>
          <p:nvPr/>
        </p:nvSpPr>
        <p:spPr>
          <a:xfrm rot="-10800000">
            <a:off x="15253722" y="7494628"/>
            <a:ext cx="3527345" cy="3527345"/>
          </a:xfrm>
          <a:custGeom>
            <a:avLst/>
            <a:gdLst/>
            <a:ahLst/>
            <a:cxnLst/>
            <a:rect l="l" t="t" r="r" b="b"/>
            <a:pathLst>
              <a:path w="3527345" h="3527345">
                <a:moveTo>
                  <a:pt x="0" y="0"/>
                </a:moveTo>
                <a:lnTo>
                  <a:pt x="3527345" y="0"/>
                </a:lnTo>
                <a:lnTo>
                  <a:pt x="3527345" y="3527344"/>
                </a:lnTo>
                <a:lnTo>
                  <a:pt x="0" y="3527344"/>
                </a:lnTo>
                <a:lnTo>
                  <a:pt x="0" y="0"/>
                </a:lnTo>
                <a:close/>
              </a:path>
            </a:pathLst>
          </a:custGeom>
          <a:blipFill>
            <a:blip r:embed="rId4">
              <a:extLst>
                <a:ext uri="{96DAC541-7B7A-43D3-8B79-37D633B846F1}">
                  <asvg:svgBlip xmlns:asvg="http://schemas.microsoft.com/office/drawing/2016/SVG/main" r:embed="rId5"/>
                </a:ext>
              </a:extLst>
            </a:blip>
            <a:stretch>
              <a:fillRect l="-94817" t="-111018" r="-12744" b="-43268"/>
            </a:stretch>
          </a:blipFill>
        </p:spPr>
      </p:sp>
      <p:sp>
        <p:nvSpPr>
          <p:cNvPr id="4" name="Freeform 4"/>
          <p:cNvSpPr/>
          <p:nvPr/>
        </p:nvSpPr>
        <p:spPr>
          <a:xfrm rot="-10800000">
            <a:off x="16230600"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44999"/>
              <a:extLst>
                <a:ext uri="{96DAC541-7B7A-43D3-8B79-37D633B846F1}">
                  <asvg:svgBlip xmlns:asvg="http://schemas.microsoft.com/office/drawing/2016/SVG/main" r:embed="rId7"/>
                </a:ext>
              </a:extLst>
            </a:blip>
            <a:stretch>
              <a:fillRect/>
            </a:stretch>
          </a:blipFill>
        </p:spPr>
      </p:sp>
      <p:sp>
        <p:nvSpPr>
          <p:cNvPr id="5" name="AutoShape 5"/>
          <p:cNvSpPr/>
          <p:nvPr/>
        </p:nvSpPr>
        <p:spPr>
          <a:xfrm>
            <a:off x="9327969" y="10267950"/>
            <a:ext cx="2705661"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440610" y="3535260"/>
            <a:ext cx="13961189" cy="6453690"/>
          </a:xfrm>
          <a:prstGeom prst="rect">
            <a:avLst/>
          </a:prstGeom>
        </p:spPr>
        <p:txBody>
          <a:bodyPr wrap="square" lIns="0" tIns="0" rIns="0" bIns="0" rtlCol="0" anchor="t">
            <a:spAutoFit/>
          </a:bodyPr>
          <a:lstStyle/>
          <a:p>
            <a:pPr marL="690876" lvl="1" indent="-345438" algn="just">
              <a:lnSpc>
                <a:spcPts val="4479"/>
              </a:lnSpc>
              <a:buFont typeface="Arial"/>
              <a:buChar char="•"/>
            </a:pPr>
            <a:r>
              <a:rPr lang="en-US" sz="3199" b="1">
                <a:solidFill>
                  <a:srgbClr val="000000"/>
                </a:solidFill>
                <a:latin typeface="Times New Roman" panose="02020603050405020304" pitchFamily="18" charset="0"/>
                <a:ea typeface="Faustina Bold"/>
                <a:cs typeface="Times New Roman" panose="02020603050405020304" pitchFamily="18" charset="0"/>
                <a:sym typeface="Faustina Bold"/>
              </a:rPr>
              <a:t>Ý tưởng chính</a:t>
            </a:r>
            <a:r>
              <a:rPr lang="en-US" sz="3199">
                <a:solidFill>
                  <a:srgbClr val="000000"/>
                </a:solidFill>
                <a:latin typeface="Times New Roman" panose="02020603050405020304" pitchFamily="18" charset="0"/>
                <a:ea typeface="Faustina"/>
                <a:cs typeface="Times New Roman" panose="02020603050405020304" pitchFamily="18" charset="0"/>
                <a:sym typeface="Faustina"/>
              </a:rPr>
              <a:t>: mở rộng GCN để xử lý đa loại quan hệ. Với mỗi quan hệ r, áp dụng trọng số riêng.</a:t>
            </a:r>
          </a:p>
          <a:p>
            <a:pPr algn="just">
              <a:lnSpc>
                <a:spcPts val="4479"/>
              </a:lnSpc>
            </a:pPr>
            <a:endParaRPr lang="en-US" sz="3199">
              <a:solidFill>
                <a:srgbClr val="000000"/>
              </a:solidFill>
              <a:latin typeface="Times New Roman" panose="02020603050405020304" pitchFamily="18" charset="0"/>
              <a:ea typeface="Faustina"/>
              <a:cs typeface="Times New Roman" panose="02020603050405020304" pitchFamily="18" charset="0"/>
              <a:sym typeface="Faustina"/>
            </a:endParaRPr>
          </a:p>
          <a:p>
            <a:pPr algn="just">
              <a:lnSpc>
                <a:spcPts val="4479"/>
              </a:lnSpc>
            </a:pPr>
            <a:endParaRPr lang="en-US" sz="3199">
              <a:solidFill>
                <a:srgbClr val="000000"/>
              </a:solidFill>
              <a:latin typeface="Times New Roman" panose="02020603050405020304" pitchFamily="18" charset="0"/>
              <a:ea typeface="Faustina"/>
              <a:cs typeface="Times New Roman" panose="02020603050405020304" pitchFamily="18" charset="0"/>
              <a:sym typeface="Faustina"/>
            </a:endParaRPr>
          </a:p>
          <a:p>
            <a:pPr algn="just">
              <a:lnSpc>
                <a:spcPts val="4479"/>
              </a:lnSpc>
            </a:pPr>
            <a:endParaRPr lang="en-US" sz="3199">
              <a:solidFill>
                <a:srgbClr val="000000"/>
              </a:solidFill>
              <a:latin typeface="Times New Roman" panose="02020603050405020304" pitchFamily="18" charset="0"/>
              <a:ea typeface="Faustina"/>
              <a:cs typeface="Times New Roman" panose="02020603050405020304" pitchFamily="18" charset="0"/>
              <a:sym typeface="Faustina"/>
            </a:endParaRPr>
          </a:p>
          <a:p>
            <a:pPr algn="just">
              <a:lnSpc>
                <a:spcPts val="4479"/>
              </a:lnSpc>
            </a:pPr>
            <a:endParaRPr lang="en-US" sz="3199">
              <a:solidFill>
                <a:srgbClr val="000000"/>
              </a:solidFill>
              <a:latin typeface="Times New Roman" panose="02020603050405020304" pitchFamily="18" charset="0"/>
              <a:ea typeface="Faustina"/>
              <a:cs typeface="Times New Roman" panose="02020603050405020304" pitchFamily="18" charset="0"/>
              <a:sym typeface="Faustina"/>
            </a:endParaRPr>
          </a:p>
          <a:p>
            <a:pPr marL="690876" lvl="1" indent="-345438" algn="just">
              <a:lnSpc>
                <a:spcPts val="4479"/>
              </a:lnSpc>
              <a:buFont typeface="Arial"/>
              <a:buChar char="•"/>
            </a:pPr>
            <a:r>
              <a:rPr lang="en-US" sz="3199" b="1">
                <a:solidFill>
                  <a:srgbClr val="000000"/>
                </a:solidFill>
                <a:latin typeface="Times New Roman" panose="02020603050405020304" pitchFamily="18" charset="0"/>
                <a:ea typeface="Faustina Bold"/>
                <a:cs typeface="Times New Roman" panose="02020603050405020304" pitchFamily="18" charset="0"/>
                <a:sym typeface="Faustina Bold"/>
              </a:rPr>
              <a:t>Ưu điểm</a:t>
            </a:r>
            <a:r>
              <a:rPr lang="en-US" sz="3199">
                <a:solidFill>
                  <a:srgbClr val="000000"/>
                </a:solidFill>
                <a:latin typeface="Times New Roman" panose="02020603050405020304" pitchFamily="18" charset="0"/>
                <a:ea typeface="Faustina"/>
                <a:cs typeface="Times New Roman" panose="02020603050405020304" pitchFamily="18" charset="0"/>
                <a:sym typeface="Faustina"/>
              </a:rPr>
              <a:t>: Phù hợp tuyệt đối cho dữ liệu có nhãn quan hệ như triplet (s, p, o). Kết hợp được thông tin cấu trúc + loại quan hệ → kết quả tốt nhất trong bài toán này.</a:t>
            </a:r>
          </a:p>
          <a:p>
            <a:pPr marL="690876" lvl="1" indent="-345438" algn="just">
              <a:lnSpc>
                <a:spcPts val="4479"/>
              </a:lnSpc>
              <a:spcBef>
                <a:spcPts val="1200"/>
              </a:spcBef>
              <a:buFont typeface="Arial"/>
              <a:buChar char="•"/>
            </a:pPr>
            <a:r>
              <a:rPr lang="en-US" sz="3199" b="1">
                <a:solidFill>
                  <a:srgbClr val="000000"/>
                </a:solidFill>
                <a:latin typeface="Times New Roman" panose="02020603050405020304" pitchFamily="18" charset="0"/>
                <a:ea typeface="Faustina Bold"/>
                <a:cs typeface="Times New Roman" panose="02020603050405020304" pitchFamily="18" charset="0"/>
                <a:sym typeface="Faustina Bold"/>
              </a:rPr>
              <a:t>Nhược điểm</a:t>
            </a:r>
            <a:r>
              <a:rPr lang="en-US" sz="3199">
                <a:solidFill>
                  <a:srgbClr val="000000"/>
                </a:solidFill>
                <a:latin typeface="Times New Roman" panose="02020603050405020304" pitchFamily="18" charset="0"/>
                <a:ea typeface="Faustina"/>
                <a:cs typeface="Times New Roman" panose="02020603050405020304" pitchFamily="18" charset="0"/>
                <a:sym typeface="Faustina"/>
              </a:rPr>
              <a:t>: Số lượng tham số lớn, phép nhân ma trận nhiều lần, bộ nhớ lớn để lưu đồ thị mở rộng hơn các mô hình khác.</a:t>
            </a:r>
          </a:p>
          <a:p>
            <a:pPr algn="just">
              <a:lnSpc>
                <a:spcPts val="4479"/>
              </a:lnSpc>
            </a:pPr>
            <a:endParaRPr lang="en-US" sz="3199">
              <a:solidFill>
                <a:srgbClr val="000000"/>
              </a:solidFill>
              <a:latin typeface="Times New Roman" panose="02020603050405020304" pitchFamily="18" charset="0"/>
              <a:ea typeface="Faustina"/>
              <a:cs typeface="Times New Roman" panose="02020603050405020304" pitchFamily="18" charset="0"/>
              <a:sym typeface="Faustina"/>
            </a:endParaRPr>
          </a:p>
        </p:txBody>
      </p:sp>
      <p:sp>
        <p:nvSpPr>
          <p:cNvPr id="7" name="Freeform 7"/>
          <p:cNvSpPr/>
          <p:nvPr/>
        </p:nvSpPr>
        <p:spPr>
          <a:xfrm>
            <a:off x="2052392" y="4688925"/>
            <a:ext cx="11301259" cy="2246125"/>
          </a:xfrm>
          <a:custGeom>
            <a:avLst/>
            <a:gdLst/>
            <a:ahLst/>
            <a:cxnLst/>
            <a:rect l="l" t="t" r="r" b="b"/>
            <a:pathLst>
              <a:path w="11301259" h="2246125">
                <a:moveTo>
                  <a:pt x="0" y="0"/>
                </a:moveTo>
                <a:lnTo>
                  <a:pt x="11301259" y="0"/>
                </a:lnTo>
                <a:lnTo>
                  <a:pt x="11301259" y="2246125"/>
                </a:lnTo>
                <a:lnTo>
                  <a:pt x="0" y="2246125"/>
                </a:lnTo>
                <a:lnTo>
                  <a:pt x="0" y="0"/>
                </a:lnTo>
                <a:close/>
              </a:path>
            </a:pathLst>
          </a:custGeom>
          <a:blipFill>
            <a:blip r:embed="rId8"/>
            <a:stretch>
              <a:fillRect/>
            </a:stretch>
          </a:blipFill>
        </p:spPr>
      </p:sp>
      <p:sp>
        <p:nvSpPr>
          <p:cNvPr id="8" name="TextBox 8"/>
          <p:cNvSpPr txBox="1"/>
          <p:nvPr/>
        </p:nvSpPr>
        <p:spPr>
          <a:xfrm>
            <a:off x="713900" y="242511"/>
            <a:ext cx="14539822" cy="2432050"/>
          </a:xfrm>
          <a:prstGeom prst="rect">
            <a:avLst/>
          </a:prstGeom>
        </p:spPr>
        <p:txBody>
          <a:bodyPr lIns="0" tIns="0" rIns="0" bIns="0" rtlCol="0" anchor="t">
            <a:spAutoFit/>
          </a:bodyPr>
          <a:lstStyle/>
          <a:p>
            <a:pPr algn="l">
              <a:lnSpc>
                <a:spcPts val="9799"/>
              </a:lnSpc>
            </a:pPr>
            <a:r>
              <a:rPr lang="en-US" sz="6999" b="1">
                <a:solidFill>
                  <a:srgbClr val="FFFFFF"/>
                </a:solidFill>
                <a:latin typeface="Arial" panose="020B0604020202020204" pitchFamily="34" charset="0"/>
                <a:ea typeface="Open Sans Bold"/>
                <a:cs typeface="Arial" panose="020B0604020202020204" pitchFamily="34" charset="0"/>
                <a:sym typeface="Open Sans Bold"/>
              </a:rPr>
              <a:t>R-GCN – Relational Graph Convolutional Network</a:t>
            </a:r>
          </a:p>
        </p:txBody>
      </p:sp>
      <p:grpSp>
        <p:nvGrpSpPr>
          <p:cNvPr id="9" name="Group 9"/>
          <p:cNvGrpSpPr/>
          <p:nvPr/>
        </p:nvGrpSpPr>
        <p:grpSpPr>
          <a:xfrm>
            <a:off x="15377547" y="129640"/>
            <a:ext cx="2798184" cy="1388542"/>
            <a:chOff x="0" y="0"/>
            <a:chExt cx="3730912" cy="1851389"/>
          </a:xfrm>
        </p:grpSpPr>
        <p:sp>
          <p:nvSpPr>
            <p:cNvPr id="10" name="Freeform 10"/>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9"/>
              <a:stretch>
                <a:fillRect/>
              </a:stretch>
            </a:blipFill>
          </p:spPr>
        </p:sp>
        <p:sp>
          <p:nvSpPr>
            <p:cNvPr id="11" name="Freeform 11"/>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10"/>
              <a:stretch>
                <a:fillRect/>
              </a:stretch>
            </a:blipFill>
          </p:spPr>
        </p:sp>
      </p:grpSp>
    </p:spTree>
  </p:cSld>
  <p:clrMapOvr>
    <a:masterClrMapping/>
  </p:clrMapOvr>
  <p:transition spd="slow">
    <p:cover dir="l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434442" y="2534955"/>
            <a:ext cx="12758632" cy="5987968"/>
          </a:xfrm>
          <a:custGeom>
            <a:avLst/>
            <a:gdLst/>
            <a:ahLst/>
            <a:cxnLst/>
            <a:rect l="l" t="t" r="r" b="b"/>
            <a:pathLst>
              <a:path w="12758632" h="5987968">
                <a:moveTo>
                  <a:pt x="0" y="0"/>
                </a:moveTo>
                <a:lnTo>
                  <a:pt x="12758632" y="0"/>
                </a:lnTo>
                <a:lnTo>
                  <a:pt x="12758632" y="5987968"/>
                </a:lnTo>
                <a:lnTo>
                  <a:pt x="0" y="5987968"/>
                </a:lnTo>
                <a:lnTo>
                  <a:pt x="0" y="0"/>
                </a:lnTo>
                <a:close/>
              </a:path>
            </a:pathLst>
          </a:custGeom>
          <a:blipFill>
            <a:blip r:embed="rId2">
              <a:extLst>
                <a:ext uri="{96DAC541-7B7A-43D3-8B79-37D633B846F1}">
                  <asvg:svgBlip xmlns:asvg="http://schemas.microsoft.com/office/drawing/2016/SVG/main" r:embed="rId3"/>
                </a:ext>
              </a:extLst>
            </a:blip>
            <a:stretch>
              <a:fillRect l="-120990" r="-300483"/>
            </a:stretch>
          </a:blipFill>
        </p:spPr>
      </p:sp>
      <p:sp>
        <p:nvSpPr>
          <p:cNvPr id="3" name="Freeform 3"/>
          <p:cNvSpPr/>
          <p:nvPr/>
        </p:nvSpPr>
        <p:spPr>
          <a:xfrm>
            <a:off x="16232629" y="2029"/>
            <a:ext cx="2053342" cy="2053342"/>
          </a:xfrm>
          <a:custGeom>
            <a:avLst/>
            <a:gdLst/>
            <a:ahLst/>
            <a:cxnLst/>
            <a:rect l="l" t="t" r="r" b="b"/>
            <a:pathLst>
              <a:path w="2053342" h="2053342">
                <a:moveTo>
                  <a:pt x="0" y="0"/>
                </a:moveTo>
                <a:lnTo>
                  <a:pt x="2053342" y="0"/>
                </a:lnTo>
                <a:lnTo>
                  <a:pt x="2053342" y="2053342"/>
                </a:lnTo>
                <a:lnTo>
                  <a:pt x="0" y="20533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273158" y="8194648"/>
            <a:ext cx="2014842" cy="2053342"/>
          </a:xfrm>
          <a:custGeom>
            <a:avLst/>
            <a:gdLst/>
            <a:ahLst/>
            <a:cxnLst/>
            <a:rect l="l" t="t" r="r" b="b"/>
            <a:pathLst>
              <a:path w="2014842" h="2053342">
                <a:moveTo>
                  <a:pt x="0" y="0"/>
                </a:moveTo>
                <a:lnTo>
                  <a:pt x="2014842" y="0"/>
                </a:lnTo>
                <a:lnTo>
                  <a:pt x="2014842" y="2053342"/>
                </a:lnTo>
                <a:lnTo>
                  <a:pt x="0" y="20533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353647" y="8704783"/>
            <a:ext cx="1499486" cy="1514633"/>
          </a:xfrm>
          <a:custGeom>
            <a:avLst/>
            <a:gdLst/>
            <a:ahLst/>
            <a:cxnLst/>
            <a:rect l="l" t="t" r="r" b="b"/>
            <a:pathLst>
              <a:path w="1499486" h="1514633">
                <a:moveTo>
                  <a:pt x="0" y="0"/>
                </a:moveTo>
                <a:lnTo>
                  <a:pt x="1499486" y="0"/>
                </a:lnTo>
                <a:lnTo>
                  <a:pt x="1499486" y="1514632"/>
                </a:lnTo>
                <a:lnTo>
                  <a:pt x="0" y="15146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6" name="Group 6"/>
          <p:cNvGrpSpPr/>
          <p:nvPr/>
        </p:nvGrpSpPr>
        <p:grpSpPr>
          <a:xfrm>
            <a:off x="6505077" y="2401736"/>
            <a:ext cx="1206856" cy="1118745"/>
            <a:chOff x="0" y="0"/>
            <a:chExt cx="317855" cy="294649"/>
          </a:xfrm>
        </p:grpSpPr>
        <p:sp>
          <p:nvSpPr>
            <p:cNvPr id="7" name="Freeform 7"/>
            <p:cNvSpPr/>
            <p:nvPr/>
          </p:nvSpPr>
          <p:spPr>
            <a:xfrm>
              <a:off x="0" y="0"/>
              <a:ext cx="317855" cy="294649"/>
            </a:xfrm>
            <a:custGeom>
              <a:avLst/>
              <a:gdLst/>
              <a:ahLst/>
              <a:cxnLst/>
              <a:rect l="l" t="t" r="r" b="b"/>
              <a:pathLst>
                <a:path w="317855" h="294649">
                  <a:moveTo>
                    <a:pt x="147324" y="0"/>
                  </a:moveTo>
                  <a:lnTo>
                    <a:pt x="170531" y="0"/>
                  </a:lnTo>
                  <a:cubicBezTo>
                    <a:pt x="251896" y="0"/>
                    <a:pt x="317855" y="65959"/>
                    <a:pt x="317855" y="147324"/>
                  </a:cubicBezTo>
                  <a:lnTo>
                    <a:pt x="317855" y="147324"/>
                  </a:lnTo>
                  <a:cubicBezTo>
                    <a:pt x="317855" y="228689"/>
                    <a:pt x="251896" y="294649"/>
                    <a:pt x="170531" y="294649"/>
                  </a:cubicBezTo>
                  <a:lnTo>
                    <a:pt x="147324" y="294649"/>
                  </a:lnTo>
                  <a:cubicBezTo>
                    <a:pt x="65959" y="294649"/>
                    <a:pt x="0" y="228689"/>
                    <a:pt x="0" y="147324"/>
                  </a:cubicBezTo>
                  <a:lnTo>
                    <a:pt x="0" y="147324"/>
                  </a:lnTo>
                  <a:cubicBezTo>
                    <a:pt x="0" y="65959"/>
                    <a:pt x="65959" y="0"/>
                    <a:pt x="147324" y="0"/>
                  </a:cubicBezTo>
                  <a:close/>
                </a:path>
              </a:pathLst>
            </a:custGeom>
            <a:solidFill>
              <a:srgbClr val="3E5DC8"/>
            </a:solidFill>
          </p:spPr>
        </p:sp>
        <p:sp>
          <p:nvSpPr>
            <p:cNvPr id="8" name="TextBox 8"/>
            <p:cNvSpPr txBox="1"/>
            <p:nvPr/>
          </p:nvSpPr>
          <p:spPr>
            <a:xfrm>
              <a:off x="0" y="-57150"/>
              <a:ext cx="317855" cy="351799"/>
            </a:xfrm>
            <a:prstGeom prst="rect">
              <a:avLst/>
            </a:prstGeom>
          </p:spPr>
          <p:txBody>
            <a:bodyPr lIns="50800" tIns="50800" rIns="50800" bIns="50800" rtlCol="0" anchor="ctr"/>
            <a:lstStyle/>
            <a:p>
              <a:pPr algn="ctr">
                <a:lnSpc>
                  <a:spcPts val="3643"/>
                </a:lnSpc>
              </a:pPr>
              <a:endParaRPr>
                <a:latin typeface="Arial" panose="020B0604020202020204" pitchFamily="34" charset="0"/>
                <a:cs typeface="Arial" panose="020B0604020202020204" pitchFamily="34" charset="0"/>
              </a:endParaRPr>
            </a:p>
          </p:txBody>
        </p:sp>
      </p:grpSp>
      <p:grpSp>
        <p:nvGrpSpPr>
          <p:cNvPr id="9" name="Group 9"/>
          <p:cNvGrpSpPr/>
          <p:nvPr/>
        </p:nvGrpSpPr>
        <p:grpSpPr>
          <a:xfrm>
            <a:off x="12471122" y="2440013"/>
            <a:ext cx="1206856" cy="1118745"/>
            <a:chOff x="0" y="0"/>
            <a:chExt cx="317855" cy="294649"/>
          </a:xfrm>
        </p:grpSpPr>
        <p:sp>
          <p:nvSpPr>
            <p:cNvPr id="10" name="Freeform 10"/>
            <p:cNvSpPr/>
            <p:nvPr/>
          </p:nvSpPr>
          <p:spPr>
            <a:xfrm>
              <a:off x="0" y="0"/>
              <a:ext cx="317855" cy="294649"/>
            </a:xfrm>
            <a:custGeom>
              <a:avLst/>
              <a:gdLst/>
              <a:ahLst/>
              <a:cxnLst/>
              <a:rect l="l" t="t" r="r" b="b"/>
              <a:pathLst>
                <a:path w="317855" h="294649">
                  <a:moveTo>
                    <a:pt x="147324" y="0"/>
                  </a:moveTo>
                  <a:lnTo>
                    <a:pt x="170531" y="0"/>
                  </a:lnTo>
                  <a:cubicBezTo>
                    <a:pt x="251896" y="0"/>
                    <a:pt x="317855" y="65959"/>
                    <a:pt x="317855" y="147324"/>
                  </a:cubicBezTo>
                  <a:lnTo>
                    <a:pt x="317855" y="147324"/>
                  </a:lnTo>
                  <a:cubicBezTo>
                    <a:pt x="317855" y="228689"/>
                    <a:pt x="251896" y="294649"/>
                    <a:pt x="170531" y="294649"/>
                  </a:cubicBezTo>
                  <a:lnTo>
                    <a:pt x="147324" y="294649"/>
                  </a:lnTo>
                  <a:cubicBezTo>
                    <a:pt x="65959" y="294649"/>
                    <a:pt x="0" y="228689"/>
                    <a:pt x="0" y="147324"/>
                  </a:cubicBezTo>
                  <a:lnTo>
                    <a:pt x="0" y="147324"/>
                  </a:lnTo>
                  <a:cubicBezTo>
                    <a:pt x="0" y="65959"/>
                    <a:pt x="65959" y="0"/>
                    <a:pt x="147324" y="0"/>
                  </a:cubicBezTo>
                  <a:close/>
                </a:path>
              </a:pathLst>
            </a:custGeom>
            <a:solidFill>
              <a:srgbClr val="3E5DC8"/>
            </a:solidFill>
          </p:spPr>
        </p:sp>
        <p:sp>
          <p:nvSpPr>
            <p:cNvPr id="11" name="TextBox 11"/>
            <p:cNvSpPr txBox="1"/>
            <p:nvPr/>
          </p:nvSpPr>
          <p:spPr>
            <a:xfrm>
              <a:off x="0" y="-57150"/>
              <a:ext cx="317855" cy="351799"/>
            </a:xfrm>
            <a:prstGeom prst="rect">
              <a:avLst/>
            </a:prstGeom>
          </p:spPr>
          <p:txBody>
            <a:bodyPr lIns="50800" tIns="50800" rIns="50800" bIns="50800" rtlCol="0" anchor="ctr"/>
            <a:lstStyle/>
            <a:p>
              <a:pPr algn="ctr">
                <a:lnSpc>
                  <a:spcPts val="3643"/>
                </a:lnSpc>
              </a:pPr>
              <a:endParaRPr>
                <a:latin typeface="Arial" panose="020B0604020202020204" pitchFamily="34" charset="0"/>
                <a:cs typeface="Arial" panose="020B0604020202020204" pitchFamily="34" charset="0"/>
              </a:endParaRPr>
            </a:p>
          </p:txBody>
        </p:sp>
      </p:grpSp>
      <p:grpSp>
        <p:nvGrpSpPr>
          <p:cNvPr id="12" name="Group 12"/>
          <p:cNvGrpSpPr/>
          <p:nvPr/>
        </p:nvGrpSpPr>
        <p:grpSpPr>
          <a:xfrm>
            <a:off x="6505077" y="3799887"/>
            <a:ext cx="1206856" cy="1118745"/>
            <a:chOff x="0" y="0"/>
            <a:chExt cx="317855" cy="294649"/>
          </a:xfrm>
        </p:grpSpPr>
        <p:sp>
          <p:nvSpPr>
            <p:cNvPr id="13" name="Freeform 13"/>
            <p:cNvSpPr/>
            <p:nvPr/>
          </p:nvSpPr>
          <p:spPr>
            <a:xfrm>
              <a:off x="0" y="0"/>
              <a:ext cx="317855" cy="294649"/>
            </a:xfrm>
            <a:custGeom>
              <a:avLst/>
              <a:gdLst/>
              <a:ahLst/>
              <a:cxnLst/>
              <a:rect l="l" t="t" r="r" b="b"/>
              <a:pathLst>
                <a:path w="317855" h="294649">
                  <a:moveTo>
                    <a:pt x="147324" y="0"/>
                  </a:moveTo>
                  <a:lnTo>
                    <a:pt x="170531" y="0"/>
                  </a:lnTo>
                  <a:cubicBezTo>
                    <a:pt x="251896" y="0"/>
                    <a:pt x="317855" y="65959"/>
                    <a:pt x="317855" y="147324"/>
                  </a:cubicBezTo>
                  <a:lnTo>
                    <a:pt x="317855" y="147324"/>
                  </a:lnTo>
                  <a:cubicBezTo>
                    <a:pt x="317855" y="228689"/>
                    <a:pt x="251896" y="294649"/>
                    <a:pt x="170531" y="294649"/>
                  </a:cubicBezTo>
                  <a:lnTo>
                    <a:pt x="147324" y="294649"/>
                  </a:lnTo>
                  <a:cubicBezTo>
                    <a:pt x="65959" y="294649"/>
                    <a:pt x="0" y="228689"/>
                    <a:pt x="0" y="147324"/>
                  </a:cubicBezTo>
                  <a:lnTo>
                    <a:pt x="0" y="147324"/>
                  </a:lnTo>
                  <a:cubicBezTo>
                    <a:pt x="0" y="65959"/>
                    <a:pt x="65959" y="0"/>
                    <a:pt x="147324" y="0"/>
                  </a:cubicBezTo>
                  <a:close/>
                </a:path>
              </a:pathLst>
            </a:custGeom>
            <a:solidFill>
              <a:srgbClr val="3E5DC8"/>
            </a:solidFill>
          </p:spPr>
        </p:sp>
        <p:sp>
          <p:nvSpPr>
            <p:cNvPr id="14" name="TextBox 14"/>
            <p:cNvSpPr txBox="1"/>
            <p:nvPr/>
          </p:nvSpPr>
          <p:spPr>
            <a:xfrm>
              <a:off x="0" y="-57150"/>
              <a:ext cx="317855" cy="351799"/>
            </a:xfrm>
            <a:prstGeom prst="rect">
              <a:avLst/>
            </a:prstGeom>
          </p:spPr>
          <p:txBody>
            <a:bodyPr lIns="50800" tIns="50800" rIns="50800" bIns="50800" rtlCol="0" anchor="ctr"/>
            <a:lstStyle/>
            <a:p>
              <a:pPr algn="ctr">
                <a:lnSpc>
                  <a:spcPts val="3643"/>
                </a:lnSpc>
              </a:pPr>
              <a:endParaRPr>
                <a:latin typeface="Arial" panose="020B0604020202020204" pitchFamily="34" charset="0"/>
                <a:cs typeface="Arial" panose="020B0604020202020204" pitchFamily="34" charset="0"/>
              </a:endParaRPr>
            </a:p>
          </p:txBody>
        </p:sp>
      </p:grpSp>
      <p:grpSp>
        <p:nvGrpSpPr>
          <p:cNvPr id="15" name="Group 15"/>
          <p:cNvGrpSpPr/>
          <p:nvPr/>
        </p:nvGrpSpPr>
        <p:grpSpPr>
          <a:xfrm>
            <a:off x="6505077" y="5198037"/>
            <a:ext cx="1206856" cy="1118745"/>
            <a:chOff x="0" y="0"/>
            <a:chExt cx="317855" cy="294649"/>
          </a:xfrm>
        </p:grpSpPr>
        <p:sp>
          <p:nvSpPr>
            <p:cNvPr id="16" name="Freeform 16"/>
            <p:cNvSpPr/>
            <p:nvPr/>
          </p:nvSpPr>
          <p:spPr>
            <a:xfrm>
              <a:off x="0" y="0"/>
              <a:ext cx="317855" cy="294649"/>
            </a:xfrm>
            <a:custGeom>
              <a:avLst/>
              <a:gdLst/>
              <a:ahLst/>
              <a:cxnLst/>
              <a:rect l="l" t="t" r="r" b="b"/>
              <a:pathLst>
                <a:path w="317855" h="294649">
                  <a:moveTo>
                    <a:pt x="147324" y="0"/>
                  </a:moveTo>
                  <a:lnTo>
                    <a:pt x="170531" y="0"/>
                  </a:lnTo>
                  <a:cubicBezTo>
                    <a:pt x="251896" y="0"/>
                    <a:pt x="317855" y="65959"/>
                    <a:pt x="317855" y="147324"/>
                  </a:cubicBezTo>
                  <a:lnTo>
                    <a:pt x="317855" y="147324"/>
                  </a:lnTo>
                  <a:cubicBezTo>
                    <a:pt x="317855" y="228689"/>
                    <a:pt x="251896" y="294649"/>
                    <a:pt x="170531" y="294649"/>
                  </a:cubicBezTo>
                  <a:lnTo>
                    <a:pt x="147324" y="294649"/>
                  </a:lnTo>
                  <a:cubicBezTo>
                    <a:pt x="65959" y="294649"/>
                    <a:pt x="0" y="228689"/>
                    <a:pt x="0" y="147324"/>
                  </a:cubicBezTo>
                  <a:lnTo>
                    <a:pt x="0" y="147324"/>
                  </a:lnTo>
                  <a:cubicBezTo>
                    <a:pt x="0" y="65959"/>
                    <a:pt x="65959" y="0"/>
                    <a:pt x="147324" y="0"/>
                  </a:cubicBezTo>
                  <a:close/>
                </a:path>
              </a:pathLst>
            </a:custGeom>
            <a:solidFill>
              <a:srgbClr val="3E5DC8"/>
            </a:solidFill>
          </p:spPr>
        </p:sp>
        <p:sp>
          <p:nvSpPr>
            <p:cNvPr id="17" name="TextBox 17"/>
            <p:cNvSpPr txBox="1"/>
            <p:nvPr/>
          </p:nvSpPr>
          <p:spPr>
            <a:xfrm>
              <a:off x="0" y="-57150"/>
              <a:ext cx="317855" cy="351799"/>
            </a:xfrm>
            <a:prstGeom prst="rect">
              <a:avLst/>
            </a:prstGeom>
          </p:spPr>
          <p:txBody>
            <a:bodyPr lIns="50800" tIns="50800" rIns="50800" bIns="50800" rtlCol="0" anchor="ctr"/>
            <a:lstStyle/>
            <a:p>
              <a:pPr algn="ctr">
                <a:lnSpc>
                  <a:spcPts val="3643"/>
                </a:lnSpc>
              </a:pPr>
              <a:endParaRPr>
                <a:latin typeface="Arial" panose="020B0604020202020204" pitchFamily="34" charset="0"/>
                <a:cs typeface="Arial" panose="020B0604020202020204" pitchFamily="34" charset="0"/>
              </a:endParaRPr>
            </a:p>
          </p:txBody>
        </p:sp>
      </p:grpSp>
      <p:grpSp>
        <p:nvGrpSpPr>
          <p:cNvPr id="18" name="Group 18"/>
          <p:cNvGrpSpPr/>
          <p:nvPr/>
        </p:nvGrpSpPr>
        <p:grpSpPr>
          <a:xfrm>
            <a:off x="6505077" y="6596188"/>
            <a:ext cx="1206856" cy="1118745"/>
            <a:chOff x="0" y="0"/>
            <a:chExt cx="317855" cy="294649"/>
          </a:xfrm>
        </p:grpSpPr>
        <p:sp>
          <p:nvSpPr>
            <p:cNvPr id="19" name="Freeform 19"/>
            <p:cNvSpPr/>
            <p:nvPr/>
          </p:nvSpPr>
          <p:spPr>
            <a:xfrm>
              <a:off x="0" y="0"/>
              <a:ext cx="317855" cy="294649"/>
            </a:xfrm>
            <a:custGeom>
              <a:avLst/>
              <a:gdLst/>
              <a:ahLst/>
              <a:cxnLst/>
              <a:rect l="l" t="t" r="r" b="b"/>
              <a:pathLst>
                <a:path w="317855" h="294649">
                  <a:moveTo>
                    <a:pt x="147324" y="0"/>
                  </a:moveTo>
                  <a:lnTo>
                    <a:pt x="170531" y="0"/>
                  </a:lnTo>
                  <a:cubicBezTo>
                    <a:pt x="251896" y="0"/>
                    <a:pt x="317855" y="65959"/>
                    <a:pt x="317855" y="147324"/>
                  </a:cubicBezTo>
                  <a:lnTo>
                    <a:pt x="317855" y="147324"/>
                  </a:lnTo>
                  <a:cubicBezTo>
                    <a:pt x="317855" y="228689"/>
                    <a:pt x="251896" y="294649"/>
                    <a:pt x="170531" y="294649"/>
                  </a:cubicBezTo>
                  <a:lnTo>
                    <a:pt x="147324" y="294649"/>
                  </a:lnTo>
                  <a:cubicBezTo>
                    <a:pt x="65959" y="294649"/>
                    <a:pt x="0" y="228689"/>
                    <a:pt x="0" y="147324"/>
                  </a:cubicBezTo>
                  <a:lnTo>
                    <a:pt x="0" y="147324"/>
                  </a:lnTo>
                  <a:cubicBezTo>
                    <a:pt x="0" y="65959"/>
                    <a:pt x="65959" y="0"/>
                    <a:pt x="147324" y="0"/>
                  </a:cubicBezTo>
                  <a:close/>
                </a:path>
              </a:pathLst>
            </a:custGeom>
            <a:solidFill>
              <a:srgbClr val="3E5DC8"/>
            </a:solidFill>
          </p:spPr>
        </p:sp>
        <p:sp>
          <p:nvSpPr>
            <p:cNvPr id="20" name="TextBox 20"/>
            <p:cNvSpPr txBox="1"/>
            <p:nvPr/>
          </p:nvSpPr>
          <p:spPr>
            <a:xfrm>
              <a:off x="0" y="-57150"/>
              <a:ext cx="317855" cy="351799"/>
            </a:xfrm>
            <a:prstGeom prst="rect">
              <a:avLst/>
            </a:prstGeom>
          </p:spPr>
          <p:txBody>
            <a:bodyPr lIns="50800" tIns="50800" rIns="50800" bIns="50800" rtlCol="0" anchor="ctr"/>
            <a:lstStyle/>
            <a:p>
              <a:pPr algn="ctr">
                <a:lnSpc>
                  <a:spcPts val="3643"/>
                </a:lnSpc>
              </a:pPr>
              <a:endParaRPr>
                <a:latin typeface="Arial" panose="020B0604020202020204" pitchFamily="34" charset="0"/>
                <a:cs typeface="Arial" panose="020B0604020202020204" pitchFamily="34" charset="0"/>
              </a:endParaRPr>
            </a:p>
          </p:txBody>
        </p:sp>
      </p:grpSp>
      <p:grpSp>
        <p:nvGrpSpPr>
          <p:cNvPr id="21" name="Group 21"/>
          <p:cNvGrpSpPr/>
          <p:nvPr/>
        </p:nvGrpSpPr>
        <p:grpSpPr>
          <a:xfrm>
            <a:off x="12471122" y="3799887"/>
            <a:ext cx="1206856" cy="1118745"/>
            <a:chOff x="0" y="0"/>
            <a:chExt cx="317855" cy="294649"/>
          </a:xfrm>
        </p:grpSpPr>
        <p:sp>
          <p:nvSpPr>
            <p:cNvPr id="22" name="Freeform 22"/>
            <p:cNvSpPr/>
            <p:nvPr/>
          </p:nvSpPr>
          <p:spPr>
            <a:xfrm>
              <a:off x="0" y="0"/>
              <a:ext cx="317855" cy="294649"/>
            </a:xfrm>
            <a:custGeom>
              <a:avLst/>
              <a:gdLst/>
              <a:ahLst/>
              <a:cxnLst/>
              <a:rect l="l" t="t" r="r" b="b"/>
              <a:pathLst>
                <a:path w="317855" h="294649">
                  <a:moveTo>
                    <a:pt x="147324" y="0"/>
                  </a:moveTo>
                  <a:lnTo>
                    <a:pt x="170531" y="0"/>
                  </a:lnTo>
                  <a:cubicBezTo>
                    <a:pt x="251896" y="0"/>
                    <a:pt x="317855" y="65959"/>
                    <a:pt x="317855" y="147324"/>
                  </a:cubicBezTo>
                  <a:lnTo>
                    <a:pt x="317855" y="147324"/>
                  </a:lnTo>
                  <a:cubicBezTo>
                    <a:pt x="317855" y="228689"/>
                    <a:pt x="251896" y="294649"/>
                    <a:pt x="170531" y="294649"/>
                  </a:cubicBezTo>
                  <a:lnTo>
                    <a:pt x="147324" y="294649"/>
                  </a:lnTo>
                  <a:cubicBezTo>
                    <a:pt x="65959" y="294649"/>
                    <a:pt x="0" y="228689"/>
                    <a:pt x="0" y="147324"/>
                  </a:cubicBezTo>
                  <a:lnTo>
                    <a:pt x="0" y="147324"/>
                  </a:lnTo>
                  <a:cubicBezTo>
                    <a:pt x="0" y="65959"/>
                    <a:pt x="65959" y="0"/>
                    <a:pt x="147324" y="0"/>
                  </a:cubicBezTo>
                  <a:close/>
                </a:path>
              </a:pathLst>
            </a:custGeom>
            <a:solidFill>
              <a:srgbClr val="3E5DC8"/>
            </a:solidFill>
          </p:spPr>
        </p:sp>
        <p:sp>
          <p:nvSpPr>
            <p:cNvPr id="23" name="TextBox 23"/>
            <p:cNvSpPr txBox="1"/>
            <p:nvPr/>
          </p:nvSpPr>
          <p:spPr>
            <a:xfrm>
              <a:off x="0" y="-57150"/>
              <a:ext cx="317855" cy="351799"/>
            </a:xfrm>
            <a:prstGeom prst="rect">
              <a:avLst/>
            </a:prstGeom>
          </p:spPr>
          <p:txBody>
            <a:bodyPr lIns="50800" tIns="50800" rIns="50800" bIns="50800" rtlCol="0" anchor="ctr"/>
            <a:lstStyle/>
            <a:p>
              <a:pPr algn="ctr">
                <a:lnSpc>
                  <a:spcPts val="3643"/>
                </a:lnSpc>
              </a:pPr>
              <a:endParaRPr>
                <a:latin typeface="Arial" panose="020B0604020202020204" pitchFamily="34" charset="0"/>
                <a:cs typeface="Arial" panose="020B0604020202020204" pitchFamily="34" charset="0"/>
              </a:endParaRPr>
            </a:p>
          </p:txBody>
        </p:sp>
      </p:grpSp>
      <p:grpSp>
        <p:nvGrpSpPr>
          <p:cNvPr id="24" name="Group 24"/>
          <p:cNvGrpSpPr/>
          <p:nvPr/>
        </p:nvGrpSpPr>
        <p:grpSpPr>
          <a:xfrm>
            <a:off x="12471122" y="5159760"/>
            <a:ext cx="1206856" cy="1118745"/>
            <a:chOff x="0" y="0"/>
            <a:chExt cx="317855" cy="294649"/>
          </a:xfrm>
        </p:grpSpPr>
        <p:sp>
          <p:nvSpPr>
            <p:cNvPr id="25" name="Freeform 25"/>
            <p:cNvSpPr/>
            <p:nvPr/>
          </p:nvSpPr>
          <p:spPr>
            <a:xfrm>
              <a:off x="0" y="0"/>
              <a:ext cx="317855" cy="294649"/>
            </a:xfrm>
            <a:custGeom>
              <a:avLst/>
              <a:gdLst/>
              <a:ahLst/>
              <a:cxnLst/>
              <a:rect l="l" t="t" r="r" b="b"/>
              <a:pathLst>
                <a:path w="317855" h="294649">
                  <a:moveTo>
                    <a:pt x="147324" y="0"/>
                  </a:moveTo>
                  <a:lnTo>
                    <a:pt x="170531" y="0"/>
                  </a:lnTo>
                  <a:cubicBezTo>
                    <a:pt x="251896" y="0"/>
                    <a:pt x="317855" y="65959"/>
                    <a:pt x="317855" y="147324"/>
                  </a:cubicBezTo>
                  <a:lnTo>
                    <a:pt x="317855" y="147324"/>
                  </a:lnTo>
                  <a:cubicBezTo>
                    <a:pt x="317855" y="228689"/>
                    <a:pt x="251896" y="294649"/>
                    <a:pt x="170531" y="294649"/>
                  </a:cubicBezTo>
                  <a:lnTo>
                    <a:pt x="147324" y="294649"/>
                  </a:lnTo>
                  <a:cubicBezTo>
                    <a:pt x="65959" y="294649"/>
                    <a:pt x="0" y="228689"/>
                    <a:pt x="0" y="147324"/>
                  </a:cubicBezTo>
                  <a:lnTo>
                    <a:pt x="0" y="147324"/>
                  </a:lnTo>
                  <a:cubicBezTo>
                    <a:pt x="0" y="65959"/>
                    <a:pt x="65959" y="0"/>
                    <a:pt x="147324" y="0"/>
                  </a:cubicBezTo>
                  <a:close/>
                </a:path>
              </a:pathLst>
            </a:custGeom>
            <a:solidFill>
              <a:srgbClr val="3E5DC8"/>
            </a:solidFill>
          </p:spPr>
        </p:sp>
        <p:sp>
          <p:nvSpPr>
            <p:cNvPr id="26" name="TextBox 26"/>
            <p:cNvSpPr txBox="1"/>
            <p:nvPr/>
          </p:nvSpPr>
          <p:spPr>
            <a:xfrm>
              <a:off x="0" y="-57150"/>
              <a:ext cx="317855" cy="351799"/>
            </a:xfrm>
            <a:prstGeom prst="rect">
              <a:avLst/>
            </a:prstGeom>
          </p:spPr>
          <p:txBody>
            <a:bodyPr lIns="50800" tIns="50800" rIns="50800" bIns="50800" rtlCol="0" anchor="ctr"/>
            <a:lstStyle/>
            <a:p>
              <a:pPr algn="ctr">
                <a:lnSpc>
                  <a:spcPts val="3643"/>
                </a:lnSpc>
              </a:pPr>
              <a:endParaRPr>
                <a:latin typeface="Arial" panose="020B0604020202020204" pitchFamily="34" charset="0"/>
                <a:cs typeface="Arial" panose="020B0604020202020204" pitchFamily="34" charset="0"/>
              </a:endParaRPr>
            </a:p>
          </p:txBody>
        </p:sp>
      </p:grpSp>
      <p:grpSp>
        <p:nvGrpSpPr>
          <p:cNvPr id="27" name="Group 27"/>
          <p:cNvGrpSpPr/>
          <p:nvPr/>
        </p:nvGrpSpPr>
        <p:grpSpPr>
          <a:xfrm>
            <a:off x="12471122" y="6519634"/>
            <a:ext cx="1206856" cy="1118745"/>
            <a:chOff x="0" y="0"/>
            <a:chExt cx="317855" cy="294649"/>
          </a:xfrm>
        </p:grpSpPr>
        <p:sp>
          <p:nvSpPr>
            <p:cNvPr id="28" name="Freeform 28"/>
            <p:cNvSpPr/>
            <p:nvPr/>
          </p:nvSpPr>
          <p:spPr>
            <a:xfrm>
              <a:off x="0" y="0"/>
              <a:ext cx="317855" cy="294649"/>
            </a:xfrm>
            <a:custGeom>
              <a:avLst/>
              <a:gdLst/>
              <a:ahLst/>
              <a:cxnLst/>
              <a:rect l="l" t="t" r="r" b="b"/>
              <a:pathLst>
                <a:path w="317855" h="294649">
                  <a:moveTo>
                    <a:pt x="147324" y="0"/>
                  </a:moveTo>
                  <a:lnTo>
                    <a:pt x="170531" y="0"/>
                  </a:lnTo>
                  <a:cubicBezTo>
                    <a:pt x="251896" y="0"/>
                    <a:pt x="317855" y="65959"/>
                    <a:pt x="317855" y="147324"/>
                  </a:cubicBezTo>
                  <a:lnTo>
                    <a:pt x="317855" y="147324"/>
                  </a:lnTo>
                  <a:cubicBezTo>
                    <a:pt x="317855" y="228689"/>
                    <a:pt x="251896" y="294649"/>
                    <a:pt x="170531" y="294649"/>
                  </a:cubicBezTo>
                  <a:lnTo>
                    <a:pt x="147324" y="294649"/>
                  </a:lnTo>
                  <a:cubicBezTo>
                    <a:pt x="65959" y="294649"/>
                    <a:pt x="0" y="228689"/>
                    <a:pt x="0" y="147324"/>
                  </a:cubicBezTo>
                  <a:lnTo>
                    <a:pt x="0" y="147324"/>
                  </a:lnTo>
                  <a:cubicBezTo>
                    <a:pt x="0" y="65959"/>
                    <a:pt x="65959" y="0"/>
                    <a:pt x="147324" y="0"/>
                  </a:cubicBezTo>
                  <a:close/>
                </a:path>
              </a:pathLst>
            </a:custGeom>
            <a:solidFill>
              <a:srgbClr val="3E5DC8"/>
            </a:solidFill>
          </p:spPr>
        </p:sp>
        <p:sp>
          <p:nvSpPr>
            <p:cNvPr id="29" name="TextBox 29"/>
            <p:cNvSpPr txBox="1"/>
            <p:nvPr/>
          </p:nvSpPr>
          <p:spPr>
            <a:xfrm>
              <a:off x="0" y="-57150"/>
              <a:ext cx="317855" cy="351799"/>
            </a:xfrm>
            <a:prstGeom prst="rect">
              <a:avLst/>
            </a:prstGeom>
          </p:spPr>
          <p:txBody>
            <a:bodyPr lIns="50800" tIns="50800" rIns="50800" bIns="50800" rtlCol="0" anchor="ctr"/>
            <a:lstStyle/>
            <a:p>
              <a:pPr algn="ctr">
                <a:lnSpc>
                  <a:spcPts val="3643"/>
                </a:lnSpc>
              </a:pPr>
              <a:endParaRPr>
                <a:latin typeface="Arial" panose="020B0604020202020204" pitchFamily="34" charset="0"/>
                <a:cs typeface="Arial" panose="020B0604020202020204" pitchFamily="34" charset="0"/>
              </a:endParaRPr>
            </a:p>
          </p:txBody>
        </p:sp>
      </p:grpSp>
      <p:grpSp>
        <p:nvGrpSpPr>
          <p:cNvPr id="30" name="Group 30"/>
          <p:cNvGrpSpPr/>
          <p:nvPr/>
        </p:nvGrpSpPr>
        <p:grpSpPr>
          <a:xfrm>
            <a:off x="229534" y="204944"/>
            <a:ext cx="2798184" cy="1388542"/>
            <a:chOff x="0" y="0"/>
            <a:chExt cx="3730912" cy="1851389"/>
          </a:xfrm>
        </p:grpSpPr>
        <p:sp>
          <p:nvSpPr>
            <p:cNvPr id="31" name="Freeform 31"/>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10"/>
              <a:stretch>
                <a:fillRect/>
              </a:stretch>
            </a:blipFill>
          </p:spPr>
        </p:sp>
        <p:sp>
          <p:nvSpPr>
            <p:cNvPr id="32" name="Freeform 32"/>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11"/>
              <a:stretch>
                <a:fillRect/>
              </a:stretch>
            </a:blipFill>
          </p:spPr>
        </p:sp>
      </p:grpSp>
      <p:sp>
        <p:nvSpPr>
          <p:cNvPr id="33" name="TextBox 33"/>
          <p:cNvSpPr txBox="1"/>
          <p:nvPr/>
        </p:nvSpPr>
        <p:spPr>
          <a:xfrm>
            <a:off x="8065363" y="2439252"/>
            <a:ext cx="2279254" cy="905452"/>
          </a:xfrm>
          <a:prstGeom prst="rect">
            <a:avLst/>
          </a:prstGeom>
        </p:spPr>
        <p:txBody>
          <a:bodyPr lIns="0" tIns="0" rIns="0" bIns="0" rtlCol="0" anchor="t">
            <a:spAutoFit/>
          </a:bodyPr>
          <a:lstStyle/>
          <a:p>
            <a:pPr algn="l">
              <a:lnSpc>
                <a:spcPts val="3643"/>
              </a:lnSpc>
            </a:pPr>
            <a:r>
              <a:rPr lang="en-US" sz="2602" b="1">
                <a:solidFill>
                  <a:srgbClr val="0F3460"/>
                </a:solidFill>
                <a:latin typeface="Arial" panose="020B0604020202020204" pitchFamily="34" charset="0"/>
                <a:ea typeface="Open Sans Bold"/>
                <a:cs typeface="Arial" panose="020B0604020202020204" pitchFamily="34" charset="0"/>
                <a:sym typeface="Open Sans Bold"/>
              </a:rPr>
              <a:t>LÝ DO CHỌN ĐỀ TÀI</a:t>
            </a:r>
          </a:p>
        </p:txBody>
      </p:sp>
      <p:sp>
        <p:nvSpPr>
          <p:cNvPr id="34" name="TextBox 34"/>
          <p:cNvSpPr txBox="1"/>
          <p:nvPr/>
        </p:nvSpPr>
        <p:spPr>
          <a:xfrm>
            <a:off x="6791281" y="2587610"/>
            <a:ext cx="1324294" cy="713337"/>
          </a:xfrm>
          <a:prstGeom prst="rect">
            <a:avLst/>
          </a:prstGeom>
        </p:spPr>
        <p:txBody>
          <a:bodyPr lIns="0" tIns="0" rIns="0" bIns="0" rtlCol="0" anchor="t">
            <a:spAutoFit/>
          </a:bodyPr>
          <a:lstStyle/>
          <a:p>
            <a:pPr algn="l">
              <a:lnSpc>
                <a:spcPts val="6077"/>
              </a:lnSpc>
            </a:pPr>
            <a:r>
              <a:rPr lang="en-US" sz="4340" b="1">
                <a:solidFill>
                  <a:srgbClr val="FFFFFF"/>
                </a:solidFill>
                <a:latin typeface="Arial" panose="020B0604020202020204" pitchFamily="34" charset="0"/>
                <a:ea typeface="Open Sans Bold"/>
                <a:cs typeface="Arial" panose="020B0604020202020204" pitchFamily="34" charset="0"/>
                <a:sym typeface="Open Sans Bold"/>
              </a:rPr>
              <a:t>01</a:t>
            </a:r>
          </a:p>
        </p:txBody>
      </p:sp>
      <p:sp>
        <p:nvSpPr>
          <p:cNvPr id="35" name="TextBox 35"/>
          <p:cNvSpPr txBox="1"/>
          <p:nvPr/>
        </p:nvSpPr>
        <p:spPr>
          <a:xfrm>
            <a:off x="12772706" y="2626078"/>
            <a:ext cx="1324294" cy="713337"/>
          </a:xfrm>
          <a:prstGeom prst="rect">
            <a:avLst/>
          </a:prstGeom>
        </p:spPr>
        <p:txBody>
          <a:bodyPr lIns="0" tIns="0" rIns="0" bIns="0" rtlCol="0" anchor="t">
            <a:spAutoFit/>
          </a:bodyPr>
          <a:lstStyle/>
          <a:p>
            <a:pPr algn="l">
              <a:lnSpc>
                <a:spcPts val="6077"/>
              </a:lnSpc>
            </a:pPr>
            <a:r>
              <a:rPr lang="en-US" sz="4340" b="1">
                <a:solidFill>
                  <a:srgbClr val="FFFFFF"/>
                </a:solidFill>
                <a:latin typeface="Arial" panose="020B0604020202020204" pitchFamily="34" charset="0"/>
                <a:ea typeface="Open Sans Bold"/>
                <a:cs typeface="Arial" panose="020B0604020202020204" pitchFamily="34" charset="0"/>
                <a:sym typeface="Open Sans Bold"/>
              </a:rPr>
              <a:t>05</a:t>
            </a:r>
          </a:p>
        </p:txBody>
      </p:sp>
      <p:sp>
        <p:nvSpPr>
          <p:cNvPr id="36" name="TextBox 36"/>
          <p:cNvSpPr txBox="1"/>
          <p:nvPr/>
        </p:nvSpPr>
        <p:spPr>
          <a:xfrm>
            <a:off x="6791281" y="3985761"/>
            <a:ext cx="1324294" cy="713337"/>
          </a:xfrm>
          <a:prstGeom prst="rect">
            <a:avLst/>
          </a:prstGeom>
        </p:spPr>
        <p:txBody>
          <a:bodyPr lIns="0" tIns="0" rIns="0" bIns="0" rtlCol="0" anchor="t">
            <a:spAutoFit/>
          </a:bodyPr>
          <a:lstStyle/>
          <a:p>
            <a:pPr algn="l">
              <a:lnSpc>
                <a:spcPts val="6077"/>
              </a:lnSpc>
            </a:pPr>
            <a:r>
              <a:rPr lang="en-US" sz="4340" b="1">
                <a:solidFill>
                  <a:srgbClr val="FFFFFF"/>
                </a:solidFill>
                <a:latin typeface="Arial" panose="020B0604020202020204" pitchFamily="34" charset="0"/>
                <a:ea typeface="Open Sans Bold"/>
                <a:cs typeface="Arial" panose="020B0604020202020204" pitchFamily="34" charset="0"/>
                <a:sym typeface="Open Sans Bold"/>
              </a:rPr>
              <a:t>02</a:t>
            </a:r>
          </a:p>
        </p:txBody>
      </p:sp>
      <p:sp>
        <p:nvSpPr>
          <p:cNvPr id="37" name="TextBox 37"/>
          <p:cNvSpPr txBox="1"/>
          <p:nvPr/>
        </p:nvSpPr>
        <p:spPr>
          <a:xfrm>
            <a:off x="12772706" y="3996132"/>
            <a:ext cx="1324294" cy="713337"/>
          </a:xfrm>
          <a:prstGeom prst="rect">
            <a:avLst/>
          </a:prstGeom>
        </p:spPr>
        <p:txBody>
          <a:bodyPr lIns="0" tIns="0" rIns="0" bIns="0" rtlCol="0" anchor="t">
            <a:spAutoFit/>
          </a:bodyPr>
          <a:lstStyle/>
          <a:p>
            <a:pPr algn="l">
              <a:lnSpc>
                <a:spcPts val="6077"/>
              </a:lnSpc>
            </a:pPr>
            <a:r>
              <a:rPr lang="en-US" sz="4340" b="1">
                <a:solidFill>
                  <a:srgbClr val="FFFFFF"/>
                </a:solidFill>
                <a:latin typeface="Arial" panose="020B0604020202020204" pitchFamily="34" charset="0"/>
                <a:ea typeface="Open Sans Bold"/>
                <a:cs typeface="Arial" panose="020B0604020202020204" pitchFamily="34" charset="0"/>
                <a:sym typeface="Open Sans Bold"/>
              </a:rPr>
              <a:t>06</a:t>
            </a:r>
          </a:p>
        </p:txBody>
      </p:sp>
      <p:sp>
        <p:nvSpPr>
          <p:cNvPr id="38" name="TextBox 38"/>
          <p:cNvSpPr txBox="1"/>
          <p:nvPr/>
        </p:nvSpPr>
        <p:spPr>
          <a:xfrm>
            <a:off x="6791281" y="5391613"/>
            <a:ext cx="1324294" cy="713337"/>
          </a:xfrm>
          <a:prstGeom prst="rect">
            <a:avLst/>
          </a:prstGeom>
        </p:spPr>
        <p:txBody>
          <a:bodyPr lIns="0" tIns="0" rIns="0" bIns="0" rtlCol="0" anchor="t">
            <a:spAutoFit/>
          </a:bodyPr>
          <a:lstStyle/>
          <a:p>
            <a:pPr algn="l">
              <a:lnSpc>
                <a:spcPts val="6077"/>
              </a:lnSpc>
            </a:pPr>
            <a:r>
              <a:rPr lang="en-US" sz="4340" b="1">
                <a:solidFill>
                  <a:srgbClr val="FFFFFF"/>
                </a:solidFill>
                <a:latin typeface="Arial" panose="020B0604020202020204" pitchFamily="34" charset="0"/>
                <a:ea typeface="Open Sans Bold"/>
                <a:cs typeface="Arial" panose="020B0604020202020204" pitchFamily="34" charset="0"/>
                <a:sym typeface="Open Sans Bold"/>
              </a:rPr>
              <a:t>03</a:t>
            </a:r>
          </a:p>
        </p:txBody>
      </p:sp>
      <p:sp>
        <p:nvSpPr>
          <p:cNvPr id="39" name="TextBox 39"/>
          <p:cNvSpPr txBox="1"/>
          <p:nvPr/>
        </p:nvSpPr>
        <p:spPr>
          <a:xfrm>
            <a:off x="12772706" y="5395609"/>
            <a:ext cx="1324294" cy="713337"/>
          </a:xfrm>
          <a:prstGeom prst="rect">
            <a:avLst/>
          </a:prstGeom>
        </p:spPr>
        <p:txBody>
          <a:bodyPr lIns="0" tIns="0" rIns="0" bIns="0" rtlCol="0" anchor="t">
            <a:spAutoFit/>
          </a:bodyPr>
          <a:lstStyle/>
          <a:p>
            <a:pPr algn="l">
              <a:lnSpc>
                <a:spcPts val="6077"/>
              </a:lnSpc>
            </a:pPr>
            <a:r>
              <a:rPr lang="en-US" sz="4340" b="1">
                <a:solidFill>
                  <a:srgbClr val="FFFFFF"/>
                </a:solidFill>
                <a:latin typeface="Arial" panose="020B0604020202020204" pitchFamily="34" charset="0"/>
                <a:ea typeface="Open Sans Bold"/>
                <a:cs typeface="Arial" panose="020B0604020202020204" pitchFamily="34" charset="0"/>
                <a:sym typeface="Open Sans Bold"/>
              </a:rPr>
              <a:t>07</a:t>
            </a:r>
          </a:p>
        </p:txBody>
      </p:sp>
      <p:sp>
        <p:nvSpPr>
          <p:cNvPr id="40" name="TextBox 40"/>
          <p:cNvSpPr txBox="1"/>
          <p:nvPr/>
        </p:nvSpPr>
        <p:spPr>
          <a:xfrm>
            <a:off x="6791281" y="6779606"/>
            <a:ext cx="1324294" cy="713337"/>
          </a:xfrm>
          <a:prstGeom prst="rect">
            <a:avLst/>
          </a:prstGeom>
        </p:spPr>
        <p:txBody>
          <a:bodyPr lIns="0" tIns="0" rIns="0" bIns="0" rtlCol="0" anchor="t">
            <a:spAutoFit/>
          </a:bodyPr>
          <a:lstStyle/>
          <a:p>
            <a:pPr algn="l">
              <a:lnSpc>
                <a:spcPts val="6077"/>
              </a:lnSpc>
            </a:pPr>
            <a:r>
              <a:rPr lang="en-US" sz="4340" b="1">
                <a:solidFill>
                  <a:srgbClr val="FFFFFF"/>
                </a:solidFill>
                <a:latin typeface="Arial" panose="020B0604020202020204" pitchFamily="34" charset="0"/>
                <a:ea typeface="Open Sans Bold"/>
                <a:cs typeface="Arial" panose="020B0604020202020204" pitchFamily="34" charset="0"/>
                <a:sym typeface="Open Sans Bold"/>
              </a:rPr>
              <a:t>04</a:t>
            </a:r>
          </a:p>
        </p:txBody>
      </p:sp>
      <p:sp>
        <p:nvSpPr>
          <p:cNvPr id="41" name="TextBox 41"/>
          <p:cNvSpPr txBox="1"/>
          <p:nvPr/>
        </p:nvSpPr>
        <p:spPr>
          <a:xfrm>
            <a:off x="12760695" y="6681492"/>
            <a:ext cx="1324294" cy="713337"/>
          </a:xfrm>
          <a:prstGeom prst="rect">
            <a:avLst/>
          </a:prstGeom>
        </p:spPr>
        <p:txBody>
          <a:bodyPr lIns="0" tIns="0" rIns="0" bIns="0" rtlCol="0" anchor="t">
            <a:spAutoFit/>
          </a:bodyPr>
          <a:lstStyle/>
          <a:p>
            <a:pPr algn="l">
              <a:lnSpc>
                <a:spcPts val="6077"/>
              </a:lnSpc>
            </a:pPr>
            <a:r>
              <a:rPr lang="en-US" sz="4340" b="1">
                <a:solidFill>
                  <a:srgbClr val="FFFFFF"/>
                </a:solidFill>
                <a:latin typeface="Arial" panose="020B0604020202020204" pitchFamily="34" charset="0"/>
                <a:ea typeface="Open Sans Bold"/>
                <a:cs typeface="Arial" panose="020B0604020202020204" pitchFamily="34" charset="0"/>
                <a:sym typeface="Open Sans Bold"/>
              </a:rPr>
              <a:t>08</a:t>
            </a:r>
          </a:p>
        </p:txBody>
      </p:sp>
      <p:sp>
        <p:nvSpPr>
          <p:cNvPr id="42" name="TextBox 42"/>
          <p:cNvSpPr txBox="1"/>
          <p:nvPr/>
        </p:nvSpPr>
        <p:spPr>
          <a:xfrm>
            <a:off x="14036365" y="2518085"/>
            <a:ext cx="2466384" cy="905452"/>
          </a:xfrm>
          <a:prstGeom prst="rect">
            <a:avLst/>
          </a:prstGeom>
        </p:spPr>
        <p:txBody>
          <a:bodyPr lIns="0" tIns="0" rIns="0" bIns="0" rtlCol="0" anchor="t">
            <a:spAutoFit/>
          </a:bodyPr>
          <a:lstStyle/>
          <a:p>
            <a:pPr algn="l">
              <a:lnSpc>
                <a:spcPts val="3643"/>
              </a:lnSpc>
            </a:pPr>
            <a:r>
              <a:rPr lang="en-US" sz="2602" b="1">
                <a:solidFill>
                  <a:srgbClr val="0F3460"/>
                </a:solidFill>
                <a:latin typeface="Arial" panose="020B0604020202020204" pitchFamily="34" charset="0"/>
                <a:ea typeface="Open Sans Bold"/>
                <a:cs typeface="Arial" panose="020B0604020202020204" pitchFamily="34" charset="0"/>
                <a:sym typeface="Open Sans Bold"/>
              </a:rPr>
              <a:t>CÁC THUẬT TOÁN</a:t>
            </a:r>
          </a:p>
        </p:txBody>
      </p:sp>
      <p:sp>
        <p:nvSpPr>
          <p:cNvPr id="43" name="TextBox 43"/>
          <p:cNvSpPr txBox="1"/>
          <p:nvPr/>
        </p:nvSpPr>
        <p:spPr>
          <a:xfrm>
            <a:off x="8065363" y="3877958"/>
            <a:ext cx="3118346" cy="905452"/>
          </a:xfrm>
          <a:prstGeom prst="rect">
            <a:avLst/>
          </a:prstGeom>
        </p:spPr>
        <p:txBody>
          <a:bodyPr lIns="0" tIns="0" rIns="0" bIns="0" rtlCol="0" anchor="t">
            <a:spAutoFit/>
          </a:bodyPr>
          <a:lstStyle/>
          <a:p>
            <a:pPr algn="l">
              <a:lnSpc>
                <a:spcPts val="3643"/>
              </a:lnSpc>
            </a:pPr>
            <a:r>
              <a:rPr lang="en-US" sz="2602" b="1">
                <a:solidFill>
                  <a:srgbClr val="0F3460"/>
                </a:solidFill>
                <a:latin typeface="Arial" panose="020B0604020202020204" pitchFamily="34" charset="0"/>
                <a:ea typeface="Open Sans Bold"/>
                <a:cs typeface="Arial" panose="020B0604020202020204" pitchFamily="34" charset="0"/>
                <a:sym typeface="Open Sans Bold"/>
              </a:rPr>
              <a:t>MỤC TIÊU NGHIÊN CỨU</a:t>
            </a:r>
          </a:p>
        </p:txBody>
      </p:sp>
      <p:sp>
        <p:nvSpPr>
          <p:cNvPr id="44" name="TextBox 44"/>
          <p:cNvSpPr txBox="1"/>
          <p:nvPr/>
        </p:nvSpPr>
        <p:spPr>
          <a:xfrm>
            <a:off x="14036365" y="3877958"/>
            <a:ext cx="2242784" cy="905452"/>
          </a:xfrm>
          <a:prstGeom prst="rect">
            <a:avLst/>
          </a:prstGeom>
        </p:spPr>
        <p:txBody>
          <a:bodyPr lIns="0" tIns="0" rIns="0" bIns="0" rtlCol="0" anchor="t">
            <a:spAutoFit/>
          </a:bodyPr>
          <a:lstStyle/>
          <a:p>
            <a:pPr algn="l">
              <a:lnSpc>
                <a:spcPts val="3643"/>
              </a:lnSpc>
            </a:pPr>
            <a:r>
              <a:rPr lang="en-US" sz="2602" b="1">
                <a:solidFill>
                  <a:srgbClr val="0F3460"/>
                </a:solidFill>
                <a:latin typeface="Arial" panose="020B0604020202020204" pitchFamily="34" charset="0"/>
                <a:ea typeface="Open Sans Bold"/>
                <a:cs typeface="Arial" panose="020B0604020202020204" pitchFamily="34" charset="0"/>
                <a:sym typeface="Open Sans Bold"/>
              </a:rPr>
              <a:t>ĐÁNH GIÁ KẾT QUẢ</a:t>
            </a:r>
          </a:p>
        </p:txBody>
      </p:sp>
      <p:sp>
        <p:nvSpPr>
          <p:cNvPr id="45" name="TextBox 45"/>
          <p:cNvSpPr txBox="1"/>
          <p:nvPr/>
        </p:nvSpPr>
        <p:spPr>
          <a:xfrm>
            <a:off x="8065363" y="5276109"/>
            <a:ext cx="2696486" cy="905452"/>
          </a:xfrm>
          <a:prstGeom prst="rect">
            <a:avLst/>
          </a:prstGeom>
        </p:spPr>
        <p:txBody>
          <a:bodyPr lIns="0" tIns="0" rIns="0" bIns="0" rtlCol="0" anchor="t">
            <a:spAutoFit/>
          </a:bodyPr>
          <a:lstStyle/>
          <a:p>
            <a:pPr algn="l">
              <a:lnSpc>
                <a:spcPts val="3643"/>
              </a:lnSpc>
            </a:pPr>
            <a:r>
              <a:rPr lang="en-US" sz="2602" b="1">
                <a:solidFill>
                  <a:srgbClr val="0F3460"/>
                </a:solidFill>
                <a:latin typeface="Arial" panose="020B0604020202020204" pitchFamily="34" charset="0"/>
                <a:ea typeface="Open Sans Bold"/>
                <a:cs typeface="Arial" panose="020B0604020202020204" pitchFamily="34" charset="0"/>
                <a:sym typeface="Open Sans Bold"/>
              </a:rPr>
              <a:t>MÔ TẢ PHƯƠNG PHÁP</a:t>
            </a:r>
          </a:p>
        </p:txBody>
      </p:sp>
      <p:sp>
        <p:nvSpPr>
          <p:cNvPr id="46" name="TextBox 46"/>
          <p:cNvSpPr txBox="1"/>
          <p:nvPr/>
        </p:nvSpPr>
        <p:spPr>
          <a:xfrm>
            <a:off x="14030403" y="5233816"/>
            <a:ext cx="2426055" cy="905452"/>
          </a:xfrm>
          <a:prstGeom prst="rect">
            <a:avLst/>
          </a:prstGeom>
        </p:spPr>
        <p:txBody>
          <a:bodyPr lIns="0" tIns="0" rIns="0" bIns="0" rtlCol="0" anchor="t">
            <a:spAutoFit/>
          </a:bodyPr>
          <a:lstStyle/>
          <a:p>
            <a:pPr algn="l">
              <a:lnSpc>
                <a:spcPts val="3643"/>
              </a:lnSpc>
            </a:pPr>
            <a:r>
              <a:rPr lang="en-US" sz="2602" b="1">
                <a:solidFill>
                  <a:srgbClr val="0F3460"/>
                </a:solidFill>
                <a:latin typeface="Arial" panose="020B0604020202020204" pitchFamily="34" charset="0"/>
                <a:ea typeface="Open Sans Bold"/>
                <a:cs typeface="Arial" panose="020B0604020202020204" pitchFamily="34" charset="0"/>
                <a:sym typeface="Open Sans Bold"/>
              </a:rPr>
              <a:t>GIAO DIỆN NGƯỜI DÙNG</a:t>
            </a:r>
          </a:p>
        </p:txBody>
      </p:sp>
      <p:sp>
        <p:nvSpPr>
          <p:cNvPr id="47" name="TextBox 47"/>
          <p:cNvSpPr txBox="1"/>
          <p:nvPr/>
        </p:nvSpPr>
        <p:spPr>
          <a:xfrm>
            <a:off x="8065363" y="6657528"/>
            <a:ext cx="2279254" cy="905452"/>
          </a:xfrm>
          <a:prstGeom prst="rect">
            <a:avLst/>
          </a:prstGeom>
        </p:spPr>
        <p:txBody>
          <a:bodyPr lIns="0" tIns="0" rIns="0" bIns="0" rtlCol="0" anchor="t">
            <a:spAutoFit/>
          </a:bodyPr>
          <a:lstStyle/>
          <a:p>
            <a:pPr algn="l">
              <a:lnSpc>
                <a:spcPts val="3643"/>
              </a:lnSpc>
            </a:pPr>
            <a:r>
              <a:rPr lang="en-US" sz="2602" b="1">
                <a:solidFill>
                  <a:srgbClr val="0F3460"/>
                </a:solidFill>
                <a:latin typeface="Arial" panose="020B0604020202020204" pitchFamily="34" charset="0"/>
                <a:ea typeface="Open Sans Bold"/>
                <a:cs typeface="Arial" panose="020B0604020202020204" pitchFamily="34" charset="0"/>
                <a:sym typeface="Open Sans Bold"/>
              </a:rPr>
              <a:t>BỘ DỮ LIỆU ĐẦU VÀO</a:t>
            </a:r>
          </a:p>
        </p:txBody>
      </p:sp>
      <p:sp>
        <p:nvSpPr>
          <p:cNvPr id="48" name="TextBox 48"/>
          <p:cNvSpPr txBox="1"/>
          <p:nvPr/>
        </p:nvSpPr>
        <p:spPr>
          <a:xfrm>
            <a:off x="14030403" y="6597705"/>
            <a:ext cx="3543601" cy="905452"/>
          </a:xfrm>
          <a:prstGeom prst="rect">
            <a:avLst/>
          </a:prstGeom>
        </p:spPr>
        <p:txBody>
          <a:bodyPr lIns="0" tIns="0" rIns="0" bIns="0" rtlCol="0" anchor="t">
            <a:spAutoFit/>
          </a:bodyPr>
          <a:lstStyle/>
          <a:p>
            <a:pPr algn="l">
              <a:lnSpc>
                <a:spcPts val="3643"/>
              </a:lnSpc>
            </a:pPr>
            <a:r>
              <a:rPr lang="en-US" sz="2602" b="1">
                <a:solidFill>
                  <a:srgbClr val="0F3460"/>
                </a:solidFill>
                <a:latin typeface="Open Sans Bold"/>
                <a:ea typeface="Open Sans Bold"/>
                <a:cs typeface="Open Sans Bold"/>
                <a:sym typeface="Open Sans Bold"/>
              </a:rPr>
              <a:t>KẾT LUẬN &amp; </a:t>
            </a:r>
          </a:p>
          <a:p>
            <a:pPr algn="l">
              <a:lnSpc>
                <a:spcPts val="3643"/>
              </a:lnSpc>
            </a:pPr>
            <a:r>
              <a:rPr lang="en-US" sz="2602" b="1">
                <a:solidFill>
                  <a:srgbClr val="0F3460"/>
                </a:solidFill>
                <a:latin typeface="Open Sans Bold"/>
                <a:ea typeface="Open Sans Bold"/>
                <a:cs typeface="Open Sans Bold"/>
                <a:sym typeface="Open Sans Bold"/>
              </a:rPr>
              <a:t>HƯỚNG PHÁT TRIỂN</a:t>
            </a:r>
          </a:p>
        </p:txBody>
      </p:sp>
      <p:sp>
        <p:nvSpPr>
          <p:cNvPr id="49" name="TextBox 49"/>
          <p:cNvSpPr txBox="1"/>
          <p:nvPr/>
        </p:nvSpPr>
        <p:spPr>
          <a:xfrm>
            <a:off x="333297" y="4479925"/>
            <a:ext cx="5223154" cy="1146852"/>
          </a:xfrm>
          <a:prstGeom prst="rect">
            <a:avLst/>
          </a:prstGeom>
        </p:spPr>
        <p:txBody>
          <a:bodyPr lIns="0" tIns="0" rIns="0" bIns="0" rtlCol="0" anchor="t">
            <a:spAutoFit/>
          </a:bodyPr>
          <a:lstStyle/>
          <a:p>
            <a:pPr algn="ctr">
              <a:lnSpc>
                <a:spcPts val="9799"/>
              </a:lnSpc>
            </a:pPr>
            <a:r>
              <a:rPr lang="en-US" sz="6999" b="1">
                <a:solidFill>
                  <a:srgbClr val="FFFFFF"/>
                </a:solidFill>
                <a:latin typeface="Arial" panose="020B0604020202020204" pitchFamily="34" charset="0"/>
                <a:ea typeface="Open Sans Bold"/>
                <a:cs typeface="Arial" panose="020B0604020202020204" pitchFamily="34" charset="0"/>
                <a:sym typeface="Open Sans Bold"/>
              </a:rPr>
              <a:t>Overview</a:t>
            </a:r>
          </a:p>
        </p:txBody>
      </p:sp>
    </p:spTree>
  </p:cSld>
  <p:clrMapOvr>
    <a:masterClrMapping/>
  </p:clrMapOvr>
  <p:transition spd="slow">
    <p:cover dir="l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65693" y="1844810"/>
            <a:ext cx="14956614" cy="8099290"/>
          </a:xfrm>
          <a:custGeom>
            <a:avLst/>
            <a:gdLst/>
            <a:ahLst/>
            <a:cxnLst/>
            <a:rect l="l" t="t" r="r" b="b"/>
            <a:pathLst>
              <a:path w="14956614" h="8099290">
                <a:moveTo>
                  <a:pt x="0" y="0"/>
                </a:moveTo>
                <a:lnTo>
                  <a:pt x="14956614" y="0"/>
                </a:lnTo>
                <a:lnTo>
                  <a:pt x="14956614" y="8099290"/>
                </a:lnTo>
                <a:lnTo>
                  <a:pt x="0" y="8099290"/>
                </a:lnTo>
                <a:lnTo>
                  <a:pt x="0" y="0"/>
                </a:lnTo>
                <a:close/>
              </a:path>
            </a:pathLst>
          </a:custGeom>
          <a:blipFill>
            <a:blip r:embed="rId2"/>
            <a:stretch>
              <a:fillRect t="-6140" r="-1299" b="-5397"/>
            </a:stretch>
          </a:blipFill>
        </p:spPr>
      </p:sp>
      <p:sp>
        <p:nvSpPr>
          <p:cNvPr id="3" name="TextBox 8">
            <a:extLst>
              <a:ext uri="{FF2B5EF4-FFF2-40B4-BE49-F238E27FC236}">
                <a16:creationId xmlns:a16="http://schemas.microsoft.com/office/drawing/2014/main" id="{F3B8580C-DBE7-9CA3-C56D-AF4749CB66C6}"/>
              </a:ext>
            </a:extLst>
          </p:cNvPr>
          <p:cNvSpPr txBox="1"/>
          <p:nvPr/>
        </p:nvSpPr>
        <p:spPr>
          <a:xfrm>
            <a:off x="5704440" y="558800"/>
            <a:ext cx="6879120" cy="927100"/>
          </a:xfrm>
          <a:prstGeom prst="rect">
            <a:avLst/>
          </a:prstGeom>
        </p:spPr>
        <p:txBody>
          <a:bodyPr wrap="square" lIns="0" tIns="0" rIns="0" bIns="0" rtlCol="0" anchor="t">
            <a:spAutoFit/>
          </a:bodyPr>
          <a:lstStyle/>
          <a:p>
            <a:pPr algn="l">
              <a:lnSpc>
                <a:spcPts val="7699"/>
              </a:lnSpc>
            </a:pPr>
            <a:r>
              <a:rPr lang="vi-VN" sz="5499" b="1">
                <a:solidFill>
                  <a:srgbClr val="245095"/>
                </a:solidFill>
                <a:latin typeface="Arial" panose="020B0604020202020204" pitchFamily="34" charset="0"/>
                <a:ea typeface="Open Sans Bold"/>
                <a:cs typeface="Arial" panose="020B0604020202020204" pitchFamily="34" charset="0"/>
                <a:sym typeface="Open Sans Bold"/>
              </a:rPr>
              <a:t>ĐÁNH GIÁ </a:t>
            </a:r>
            <a:r>
              <a:rPr lang="en-US" sz="5499" b="1">
                <a:solidFill>
                  <a:srgbClr val="245095"/>
                </a:solidFill>
                <a:latin typeface="Arial" panose="020B0604020202020204" pitchFamily="34" charset="0"/>
                <a:ea typeface="Open Sans Bold"/>
                <a:cs typeface="Arial" panose="020B0604020202020204" pitchFamily="34" charset="0"/>
                <a:sym typeface="Open Sans Bold"/>
              </a:rPr>
              <a:t>KẾT QUẢ</a:t>
            </a:r>
          </a:p>
        </p:txBody>
      </p:sp>
      <p:grpSp>
        <p:nvGrpSpPr>
          <p:cNvPr id="4" name="Group 23">
            <a:extLst>
              <a:ext uri="{FF2B5EF4-FFF2-40B4-BE49-F238E27FC236}">
                <a16:creationId xmlns:a16="http://schemas.microsoft.com/office/drawing/2014/main" id="{4135A314-363F-1C99-A3F4-FF43D9AC8E8E}"/>
              </a:ext>
            </a:extLst>
          </p:cNvPr>
          <p:cNvGrpSpPr/>
          <p:nvPr/>
        </p:nvGrpSpPr>
        <p:grpSpPr>
          <a:xfrm>
            <a:off x="152400" y="97358"/>
            <a:ext cx="2798184" cy="1388542"/>
            <a:chOff x="0" y="0"/>
            <a:chExt cx="3730912" cy="1851389"/>
          </a:xfrm>
        </p:grpSpPr>
        <p:sp>
          <p:nvSpPr>
            <p:cNvPr id="5" name="Freeform 24">
              <a:extLst>
                <a:ext uri="{FF2B5EF4-FFF2-40B4-BE49-F238E27FC236}">
                  <a16:creationId xmlns:a16="http://schemas.microsoft.com/office/drawing/2014/main" id="{4D1DB38D-BE7E-D86B-F43C-B217C0623470}"/>
                </a:ext>
              </a:extLst>
            </p:cNvPr>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3"/>
              <a:stretch>
                <a:fillRect/>
              </a:stretch>
            </a:blipFill>
          </p:spPr>
        </p:sp>
        <p:sp>
          <p:nvSpPr>
            <p:cNvPr id="6" name="Freeform 25">
              <a:extLst>
                <a:ext uri="{FF2B5EF4-FFF2-40B4-BE49-F238E27FC236}">
                  <a16:creationId xmlns:a16="http://schemas.microsoft.com/office/drawing/2014/main" id="{011DED58-DCBC-750B-B68D-FD2D0F63D0DF}"/>
                </a:ext>
              </a:extLst>
            </p:cNvPr>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4"/>
              <a:stretch>
                <a:fillRect/>
              </a:stretch>
            </a:blipFill>
          </p:spPr>
        </p:sp>
      </p:grpSp>
      <p:grpSp>
        <p:nvGrpSpPr>
          <p:cNvPr id="7" name="Group 9">
            <a:extLst>
              <a:ext uri="{FF2B5EF4-FFF2-40B4-BE49-F238E27FC236}">
                <a16:creationId xmlns:a16="http://schemas.microsoft.com/office/drawing/2014/main" id="{DE55CD3E-E361-B4E7-1B63-FCC14B227A8C}"/>
              </a:ext>
            </a:extLst>
          </p:cNvPr>
          <p:cNvGrpSpPr/>
          <p:nvPr/>
        </p:nvGrpSpPr>
        <p:grpSpPr>
          <a:xfrm>
            <a:off x="4343400" y="4914900"/>
            <a:ext cx="10401195" cy="3988836"/>
            <a:chOff x="0" y="0"/>
            <a:chExt cx="13868260" cy="5318448"/>
          </a:xfrm>
        </p:grpSpPr>
        <p:grpSp>
          <p:nvGrpSpPr>
            <p:cNvPr id="8" name="Group 10">
              <a:extLst>
                <a:ext uri="{FF2B5EF4-FFF2-40B4-BE49-F238E27FC236}">
                  <a16:creationId xmlns:a16="http://schemas.microsoft.com/office/drawing/2014/main" id="{C6C3E1EB-221F-391A-465D-D9B6211DDBFC}"/>
                </a:ext>
              </a:extLst>
            </p:cNvPr>
            <p:cNvGrpSpPr/>
            <p:nvPr/>
          </p:nvGrpSpPr>
          <p:grpSpPr>
            <a:xfrm>
              <a:off x="0" y="0"/>
              <a:ext cx="13868260" cy="5318448"/>
              <a:chOff x="0" y="0"/>
              <a:chExt cx="2550007" cy="977922"/>
            </a:xfrm>
          </p:grpSpPr>
          <p:sp>
            <p:nvSpPr>
              <p:cNvPr id="12" name="Freeform 11">
                <a:extLst>
                  <a:ext uri="{FF2B5EF4-FFF2-40B4-BE49-F238E27FC236}">
                    <a16:creationId xmlns:a16="http://schemas.microsoft.com/office/drawing/2014/main" id="{EC90999D-E198-B320-1E05-41174E192E08}"/>
                  </a:ext>
                </a:extLst>
              </p:cNvPr>
              <p:cNvSpPr/>
              <p:nvPr/>
            </p:nvSpPr>
            <p:spPr>
              <a:xfrm>
                <a:off x="0" y="0"/>
                <a:ext cx="2550007" cy="977922"/>
              </a:xfrm>
              <a:custGeom>
                <a:avLst/>
                <a:gdLst/>
                <a:ahLst/>
                <a:cxnLst/>
                <a:rect l="l" t="t" r="r" b="b"/>
                <a:pathLst>
                  <a:path w="2550007" h="977922">
                    <a:moveTo>
                      <a:pt x="37961" y="0"/>
                    </a:moveTo>
                    <a:lnTo>
                      <a:pt x="2512046" y="0"/>
                    </a:lnTo>
                    <a:cubicBezTo>
                      <a:pt x="2522114" y="0"/>
                      <a:pt x="2531770" y="3999"/>
                      <a:pt x="2538889" y="11118"/>
                    </a:cubicBezTo>
                    <a:cubicBezTo>
                      <a:pt x="2546008" y="18238"/>
                      <a:pt x="2550007" y="27893"/>
                      <a:pt x="2550007" y="37961"/>
                    </a:cubicBezTo>
                    <a:lnTo>
                      <a:pt x="2550007" y="939962"/>
                    </a:lnTo>
                    <a:cubicBezTo>
                      <a:pt x="2550007" y="960927"/>
                      <a:pt x="2533012" y="977922"/>
                      <a:pt x="2512046" y="977922"/>
                    </a:cubicBezTo>
                    <a:lnTo>
                      <a:pt x="37961" y="977922"/>
                    </a:lnTo>
                    <a:cubicBezTo>
                      <a:pt x="27893" y="977922"/>
                      <a:pt x="18238" y="973923"/>
                      <a:pt x="11118" y="966804"/>
                    </a:cubicBezTo>
                    <a:cubicBezTo>
                      <a:pt x="3999" y="959685"/>
                      <a:pt x="0" y="950029"/>
                      <a:pt x="0" y="939962"/>
                    </a:cubicBezTo>
                    <a:lnTo>
                      <a:pt x="0" y="37961"/>
                    </a:lnTo>
                    <a:cubicBezTo>
                      <a:pt x="0" y="27893"/>
                      <a:pt x="3999" y="18238"/>
                      <a:pt x="11118" y="11118"/>
                    </a:cubicBezTo>
                    <a:cubicBezTo>
                      <a:pt x="18238" y="3999"/>
                      <a:pt x="27893" y="0"/>
                      <a:pt x="37961" y="0"/>
                    </a:cubicBezTo>
                    <a:close/>
                  </a:path>
                </a:pathLst>
              </a:custGeom>
              <a:solidFill>
                <a:srgbClr val="245095"/>
              </a:solidFill>
            </p:spPr>
            <p:txBody>
              <a:bodyPr/>
              <a:lstStyle/>
              <a:p>
                <a:endParaRPr lang="en-US"/>
              </a:p>
            </p:txBody>
          </p:sp>
          <p:sp>
            <p:nvSpPr>
              <p:cNvPr id="13" name="TextBox 12">
                <a:extLst>
                  <a:ext uri="{FF2B5EF4-FFF2-40B4-BE49-F238E27FC236}">
                    <a16:creationId xmlns:a16="http://schemas.microsoft.com/office/drawing/2014/main" id="{DCDA78CB-959E-A553-AD44-C7D785D99C70}"/>
                  </a:ext>
                </a:extLst>
              </p:cNvPr>
              <p:cNvSpPr txBox="1"/>
              <p:nvPr/>
            </p:nvSpPr>
            <p:spPr>
              <a:xfrm>
                <a:off x="0" y="-57150"/>
                <a:ext cx="2550007" cy="1035072"/>
              </a:xfrm>
              <a:prstGeom prst="rect">
                <a:avLst/>
              </a:prstGeom>
            </p:spPr>
            <p:txBody>
              <a:bodyPr lIns="50800" tIns="50800" rIns="50800" bIns="50800" rtlCol="0" anchor="ctr"/>
              <a:lstStyle/>
              <a:p>
                <a:pPr algn="ctr">
                  <a:lnSpc>
                    <a:spcPts val="3643"/>
                  </a:lnSpc>
                </a:pPr>
                <a:endParaRPr/>
              </a:p>
            </p:txBody>
          </p:sp>
        </p:grpSp>
        <p:sp>
          <p:nvSpPr>
            <p:cNvPr id="9" name="TextBox 13">
              <a:extLst>
                <a:ext uri="{FF2B5EF4-FFF2-40B4-BE49-F238E27FC236}">
                  <a16:creationId xmlns:a16="http://schemas.microsoft.com/office/drawing/2014/main" id="{C4911FB2-EF13-AD7F-6FF0-ABD63ADEC667}"/>
                </a:ext>
              </a:extLst>
            </p:cNvPr>
            <p:cNvSpPr txBox="1"/>
            <p:nvPr/>
          </p:nvSpPr>
          <p:spPr>
            <a:xfrm>
              <a:off x="1636284" y="333142"/>
              <a:ext cx="12220457" cy="795655"/>
            </a:xfrm>
            <a:prstGeom prst="rect">
              <a:avLst/>
            </a:prstGeom>
          </p:spPr>
          <p:txBody>
            <a:bodyPr lIns="0" tIns="0" rIns="0" bIns="0" rtlCol="0" anchor="t">
              <a:spAutoFit/>
            </a:bodyPr>
            <a:lstStyle/>
            <a:p>
              <a:pPr algn="l">
                <a:lnSpc>
                  <a:spcPts val="5040"/>
                </a:lnSpc>
              </a:pPr>
              <a:r>
                <a:rPr lang="en-US" sz="3600" b="1">
                  <a:solidFill>
                    <a:srgbClr val="FFFFFF"/>
                  </a:solidFill>
                  <a:latin typeface="Arial" panose="020B0604020202020204" pitchFamily="34" charset="0"/>
                  <a:ea typeface="Open Sans Bold"/>
                  <a:cs typeface="Arial" panose="020B0604020202020204" pitchFamily="34" charset="0"/>
                  <a:sym typeface="Open Sans Bold"/>
                </a:rPr>
                <a:t>TransE (Translation Embedding)</a:t>
              </a:r>
            </a:p>
          </p:txBody>
        </p:sp>
        <p:sp>
          <p:nvSpPr>
            <p:cNvPr id="10" name="TextBox 14">
              <a:extLst>
                <a:ext uri="{FF2B5EF4-FFF2-40B4-BE49-F238E27FC236}">
                  <a16:creationId xmlns:a16="http://schemas.microsoft.com/office/drawing/2014/main" id="{7B9E503A-239D-23A2-1361-4A426F49EEC2}"/>
                </a:ext>
              </a:extLst>
            </p:cNvPr>
            <p:cNvSpPr txBox="1"/>
            <p:nvPr/>
          </p:nvSpPr>
          <p:spPr>
            <a:xfrm>
              <a:off x="754409" y="1455823"/>
              <a:ext cx="11980349" cy="2805212"/>
            </a:xfrm>
            <a:prstGeom prst="rect">
              <a:avLst/>
            </a:prstGeom>
          </p:spPr>
          <p:txBody>
            <a:bodyPr wrap="square" lIns="0" tIns="0" rIns="0" bIns="0" rtlCol="0" anchor="t">
              <a:spAutoFit/>
            </a:bodyPr>
            <a:lstStyle/>
            <a:p>
              <a:pPr marL="561334" lvl="1" indent="-280667" algn="just">
                <a:lnSpc>
                  <a:spcPts val="4159"/>
                </a:lnSpc>
                <a:buFont typeface="Arial"/>
                <a:buChar char="•"/>
              </a:pPr>
              <a:r>
                <a:rPr lang="en-US" sz="2800">
                  <a:solidFill>
                    <a:srgbClr val="FFFFFF"/>
                  </a:solidFill>
                  <a:latin typeface="Times New Roman" panose="02020603050405020304" pitchFamily="18" charset="0"/>
                  <a:ea typeface="Open Sans"/>
                  <a:cs typeface="Times New Roman" panose="02020603050405020304" pitchFamily="18" charset="0"/>
                  <a:sym typeface="Open Sans"/>
                </a:rPr>
                <a:t>Là mô hình embedding đơn giản, không dùng cấu trúc đồ thị phức tạp → hiệu quả thấp hơn đáng kể.</a:t>
              </a:r>
            </a:p>
            <a:p>
              <a:pPr marL="561334" lvl="1" indent="-280667" algn="just">
                <a:lnSpc>
                  <a:spcPts val="4159"/>
                </a:lnSpc>
                <a:buFont typeface="Arial"/>
                <a:buChar char="•"/>
              </a:pPr>
              <a:r>
                <a:rPr lang="en-US" sz="2800">
                  <a:solidFill>
                    <a:srgbClr val="FFFFFF"/>
                  </a:solidFill>
                  <a:latin typeface="Times New Roman" panose="02020603050405020304" pitchFamily="18" charset="0"/>
                  <a:ea typeface="Open Sans"/>
                  <a:cs typeface="Times New Roman" panose="02020603050405020304" pitchFamily="18" charset="0"/>
                  <a:sym typeface="Open Sans"/>
                </a:rPr>
                <a:t>Phù hợp cho embedding sơ cấp hoặc pre-training chứ không mạnh cho truy vấn cụ thể theo cấu trúc triplet.</a:t>
              </a:r>
            </a:p>
          </p:txBody>
        </p:sp>
        <p:sp>
          <p:nvSpPr>
            <p:cNvPr id="11" name="Freeform 15">
              <a:extLst>
                <a:ext uri="{FF2B5EF4-FFF2-40B4-BE49-F238E27FC236}">
                  <a16:creationId xmlns:a16="http://schemas.microsoft.com/office/drawing/2014/main" id="{05D5552E-89C9-CC6D-8D5B-B615E0BA8FC4}"/>
                </a:ext>
              </a:extLst>
            </p:cNvPr>
            <p:cNvSpPr/>
            <p:nvPr/>
          </p:nvSpPr>
          <p:spPr>
            <a:xfrm>
              <a:off x="325773" y="335671"/>
              <a:ext cx="857272" cy="857272"/>
            </a:xfrm>
            <a:custGeom>
              <a:avLst/>
              <a:gdLst/>
              <a:ahLst/>
              <a:cxnLst/>
              <a:rect l="l" t="t" r="r" b="b"/>
              <a:pathLst>
                <a:path w="857272" h="857272">
                  <a:moveTo>
                    <a:pt x="0" y="0"/>
                  </a:moveTo>
                  <a:lnTo>
                    <a:pt x="857272" y="0"/>
                  </a:lnTo>
                  <a:lnTo>
                    <a:pt x="857272" y="857272"/>
                  </a:lnTo>
                  <a:lnTo>
                    <a:pt x="0" y="857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6" name="Group 16">
            <a:extLst>
              <a:ext uri="{FF2B5EF4-FFF2-40B4-BE49-F238E27FC236}">
                <a16:creationId xmlns:a16="http://schemas.microsoft.com/office/drawing/2014/main" id="{22FDD072-2352-F132-6602-C3C5A9AEC03A}"/>
              </a:ext>
            </a:extLst>
          </p:cNvPr>
          <p:cNvGrpSpPr/>
          <p:nvPr/>
        </p:nvGrpSpPr>
        <p:grpSpPr>
          <a:xfrm>
            <a:off x="5704440" y="540414"/>
            <a:ext cx="11438457" cy="3131175"/>
            <a:chOff x="0" y="0"/>
            <a:chExt cx="15251276" cy="4174901"/>
          </a:xfrm>
        </p:grpSpPr>
        <p:grpSp>
          <p:nvGrpSpPr>
            <p:cNvPr id="17" name="Group 17">
              <a:extLst>
                <a:ext uri="{FF2B5EF4-FFF2-40B4-BE49-F238E27FC236}">
                  <a16:creationId xmlns:a16="http://schemas.microsoft.com/office/drawing/2014/main" id="{A97BCA1F-FE89-52B4-1419-62E87C79A9C1}"/>
                </a:ext>
              </a:extLst>
            </p:cNvPr>
            <p:cNvGrpSpPr/>
            <p:nvPr/>
          </p:nvGrpSpPr>
          <p:grpSpPr>
            <a:xfrm>
              <a:off x="0" y="0"/>
              <a:ext cx="15251276" cy="4174901"/>
              <a:chOff x="0" y="0"/>
              <a:chExt cx="2317422" cy="634374"/>
            </a:xfrm>
          </p:grpSpPr>
          <p:sp>
            <p:nvSpPr>
              <p:cNvPr id="21" name="Freeform 18">
                <a:extLst>
                  <a:ext uri="{FF2B5EF4-FFF2-40B4-BE49-F238E27FC236}">
                    <a16:creationId xmlns:a16="http://schemas.microsoft.com/office/drawing/2014/main" id="{219200A4-D6FD-B6C4-6548-DA28FFA85F04}"/>
                  </a:ext>
                </a:extLst>
              </p:cNvPr>
              <p:cNvSpPr/>
              <p:nvPr/>
            </p:nvSpPr>
            <p:spPr>
              <a:xfrm>
                <a:off x="0" y="0"/>
                <a:ext cx="2317422" cy="634374"/>
              </a:xfrm>
              <a:custGeom>
                <a:avLst/>
                <a:gdLst/>
                <a:ahLst/>
                <a:cxnLst/>
                <a:rect l="l" t="t" r="r" b="b"/>
                <a:pathLst>
                  <a:path w="2317422" h="634374">
                    <a:moveTo>
                      <a:pt x="34518" y="0"/>
                    </a:moveTo>
                    <a:lnTo>
                      <a:pt x="2282904" y="0"/>
                    </a:lnTo>
                    <a:cubicBezTo>
                      <a:pt x="2292059" y="0"/>
                      <a:pt x="2300839" y="3637"/>
                      <a:pt x="2307312" y="10110"/>
                    </a:cubicBezTo>
                    <a:cubicBezTo>
                      <a:pt x="2313786" y="16584"/>
                      <a:pt x="2317422" y="25364"/>
                      <a:pt x="2317422" y="34518"/>
                    </a:cubicBezTo>
                    <a:lnTo>
                      <a:pt x="2317422" y="599855"/>
                    </a:lnTo>
                    <a:cubicBezTo>
                      <a:pt x="2317422" y="618919"/>
                      <a:pt x="2301968" y="634374"/>
                      <a:pt x="2282904" y="634374"/>
                    </a:cubicBezTo>
                    <a:lnTo>
                      <a:pt x="34518" y="634374"/>
                    </a:lnTo>
                    <a:cubicBezTo>
                      <a:pt x="15454" y="634374"/>
                      <a:pt x="0" y="618919"/>
                      <a:pt x="0" y="599855"/>
                    </a:cubicBezTo>
                    <a:lnTo>
                      <a:pt x="0" y="34518"/>
                    </a:lnTo>
                    <a:cubicBezTo>
                      <a:pt x="0" y="15454"/>
                      <a:pt x="15454" y="0"/>
                      <a:pt x="34518" y="0"/>
                    </a:cubicBezTo>
                    <a:close/>
                  </a:path>
                </a:pathLst>
              </a:custGeom>
              <a:solidFill>
                <a:srgbClr val="245095"/>
              </a:solidFill>
            </p:spPr>
          </p:sp>
          <p:sp>
            <p:nvSpPr>
              <p:cNvPr id="22" name="TextBox 19">
                <a:extLst>
                  <a:ext uri="{FF2B5EF4-FFF2-40B4-BE49-F238E27FC236}">
                    <a16:creationId xmlns:a16="http://schemas.microsoft.com/office/drawing/2014/main" id="{B78CABF6-2C68-DA8E-0815-03F850D3EED5}"/>
                  </a:ext>
                </a:extLst>
              </p:cNvPr>
              <p:cNvSpPr txBox="1"/>
              <p:nvPr/>
            </p:nvSpPr>
            <p:spPr>
              <a:xfrm>
                <a:off x="0" y="-57150"/>
                <a:ext cx="2317422" cy="691524"/>
              </a:xfrm>
              <a:prstGeom prst="rect">
                <a:avLst/>
              </a:prstGeom>
            </p:spPr>
            <p:txBody>
              <a:bodyPr lIns="50800" tIns="50800" rIns="50800" bIns="50800" rtlCol="0" anchor="ctr"/>
              <a:lstStyle/>
              <a:p>
                <a:pPr algn="ctr">
                  <a:lnSpc>
                    <a:spcPts val="3643"/>
                  </a:lnSpc>
                </a:pPr>
                <a:endParaRPr/>
              </a:p>
            </p:txBody>
          </p:sp>
        </p:grpSp>
        <p:sp>
          <p:nvSpPr>
            <p:cNvPr id="18" name="TextBox 20">
              <a:extLst>
                <a:ext uri="{FF2B5EF4-FFF2-40B4-BE49-F238E27FC236}">
                  <a16:creationId xmlns:a16="http://schemas.microsoft.com/office/drawing/2014/main" id="{EDF45773-9AED-BAC5-936D-A0EAD6E85FD4}"/>
                </a:ext>
              </a:extLst>
            </p:cNvPr>
            <p:cNvSpPr txBox="1"/>
            <p:nvPr/>
          </p:nvSpPr>
          <p:spPr>
            <a:xfrm>
              <a:off x="750983" y="1482872"/>
              <a:ext cx="14086164" cy="2079118"/>
            </a:xfrm>
            <a:prstGeom prst="rect">
              <a:avLst/>
            </a:prstGeom>
          </p:spPr>
          <p:txBody>
            <a:bodyPr lIns="0" tIns="0" rIns="0" bIns="0" rtlCol="0" anchor="t">
              <a:spAutoFit/>
            </a:bodyPr>
            <a:lstStyle/>
            <a:p>
              <a:pPr marL="561341" lvl="1" indent="-280670" algn="just">
                <a:lnSpc>
                  <a:spcPts val="4160"/>
                </a:lnSpc>
                <a:buFont typeface="Arial"/>
                <a:buChar char="•"/>
              </a:pPr>
              <a:r>
                <a:rPr lang="en-US" sz="2800">
                  <a:solidFill>
                    <a:srgbClr val="FFFFFF"/>
                  </a:solidFill>
                  <a:latin typeface="Times New Roman" panose="02020603050405020304" pitchFamily="18" charset="0"/>
                  <a:ea typeface="Open Sans"/>
                  <a:cs typeface="Times New Roman" panose="02020603050405020304" pitchFamily="18" charset="0"/>
                  <a:sym typeface="Open Sans"/>
                </a:rPr>
                <a:t>Có khả năng truyền thông tin tốt từ láng giềng nhưng không phân biệt các loại quan hệ.</a:t>
              </a:r>
            </a:p>
            <a:p>
              <a:pPr marL="561341" lvl="1" indent="-280670" algn="just">
                <a:lnSpc>
                  <a:spcPts val="4160"/>
                </a:lnSpc>
                <a:buFont typeface="Arial"/>
                <a:buChar char="•"/>
              </a:pPr>
              <a:r>
                <a:rPr lang="en-US" sz="2800">
                  <a:solidFill>
                    <a:srgbClr val="FFFFFF"/>
                  </a:solidFill>
                  <a:latin typeface="Times New Roman" panose="02020603050405020304" pitchFamily="18" charset="0"/>
                  <a:ea typeface="Open Sans"/>
                  <a:cs typeface="Times New Roman" panose="02020603050405020304" pitchFamily="18" charset="0"/>
                  <a:sym typeface="Open Sans"/>
                </a:rPr>
                <a:t>Do đó hiệu quả cao hơn TransE nhưng thấp hơn GAT và R-GCN.</a:t>
              </a:r>
            </a:p>
          </p:txBody>
        </p:sp>
        <p:sp>
          <p:nvSpPr>
            <p:cNvPr id="19" name="TextBox 21">
              <a:extLst>
                <a:ext uri="{FF2B5EF4-FFF2-40B4-BE49-F238E27FC236}">
                  <a16:creationId xmlns:a16="http://schemas.microsoft.com/office/drawing/2014/main" id="{8D2B5397-38C3-AC8B-C1FD-ABE1106C05D1}"/>
                </a:ext>
              </a:extLst>
            </p:cNvPr>
            <p:cNvSpPr txBox="1"/>
            <p:nvPr/>
          </p:nvSpPr>
          <p:spPr>
            <a:xfrm>
              <a:off x="1660940" y="360193"/>
              <a:ext cx="12767681" cy="795655"/>
            </a:xfrm>
            <a:prstGeom prst="rect">
              <a:avLst/>
            </a:prstGeom>
          </p:spPr>
          <p:txBody>
            <a:bodyPr lIns="0" tIns="0" rIns="0" bIns="0" rtlCol="0" anchor="t">
              <a:spAutoFit/>
            </a:bodyPr>
            <a:lstStyle/>
            <a:p>
              <a:pPr algn="l">
                <a:lnSpc>
                  <a:spcPts val="5040"/>
                </a:lnSpc>
              </a:pPr>
              <a:r>
                <a:rPr lang="en-US" sz="3600" b="1">
                  <a:solidFill>
                    <a:srgbClr val="FFFFFF"/>
                  </a:solidFill>
                  <a:latin typeface="Arial" panose="020B0604020202020204" pitchFamily="34" charset="0"/>
                  <a:ea typeface="Open Sans Bold"/>
                  <a:cs typeface="Arial" panose="020B0604020202020204" pitchFamily="34" charset="0"/>
                  <a:sym typeface="Open Sans Bold"/>
                </a:rPr>
                <a:t>GCN (Graph Convolutional Network)</a:t>
              </a:r>
            </a:p>
          </p:txBody>
        </p:sp>
        <p:sp>
          <p:nvSpPr>
            <p:cNvPr id="20" name="Freeform 22">
              <a:extLst>
                <a:ext uri="{FF2B5EF4-FFF2-40B4-BE49-F238E27FC236}">
                  <a16:creationId xmlns:a16="http://schemas.microsoft.com/office/drawing/2014/main" id="{52F747BA-26DE-4649-B023-13EB244671E1}"/>
                </a:ext>
              </a:extLst>
            </p:cNvPr>
            <p:cNvSpPr/>
            <p:nvPr/>
          </p:nvSpPr>
          <p:spPr>
            <a:xfrm>
              <a:off x="315828" y="356204"/>
              <a:ext cx="870308" cy="870308"/>
            </a:xfrm>
            <a:custGeom>
              <a:avLst/>
              <a:gdLst/>
              <a:ahLst/>
              <a:cxnLst/>
              <a:rect l="l" t="t" r="r" b="b"/>
              <a:pathLst>
                <a:path w="870308" h="870308">
                  <a:moveTo>
                    <a:pt x="0" y="0"/>
                  </a:moveTo>
                  <a:lnTo>
                    <a:pt x="870308" y="0"/>
                  </a:lnTo>
                  <a:lnTo>
                    <a:pt x="870308" y="870308"/>
                  </a:lnTo>
                  <a:lnTo>
                    <a:pt x="0" y="8703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23" name="Group 15">
            <a:extLst>
              <a:ext uri="{FF2B5EF4-FFF2-40B4-BE49-F238E27FC236}">
                <a16:creationId xmlns:a16="http://schemas.microsoft.com/office/drawing/2014/main" id="{0040C9A0-6B42-DF4A-9F36-0B12C53F73E1}"/>
              </a:ext>
            </a:extLst>
          </p:cNvPr>
          <p:cNvGrpSpPr/>
          <p:nvPr/>
        </p:nvGrpSpPr>
        <p:grpSpPr>
          <a:xfrm>
            <a:off x="3306687" y="523723"/>
            <a:ext cx="10401195" cy="3988836"/>
            <a:chOff x="0" y="0"/>
            <a:chExt cx="13868260" cy="5318448"/>
          </a:xfrm>
        </p:grpSpPr>
        <p:grpSp>
          <p:nvGrpSpPr>
            <p:cNvPr id="24" name="Group 16">
              <a:extLst>
                <a:ext uri="{FF2B5EF4-FFF2-40B4-BE49-F238E27FC236}">
                  <a16:creationId xmlns:a16="http://schemas.microsoft.com/office/drawing/2014/main" id="{37496A7D-8ADD-94D7-8C60-B151C39F5A67}"/>
                </a:ext>
              </a:extLst>
            </p:cNvPr>
            <p:cNvGrpSpPr/>
            <p:nvPr/>
          </p:nvGrpSpPr>
          <p:grpSpPr>
            <a:xfrm>
              <a:off x="0" y="0"/>
              <a:ext cx="13868260" cy="5318448"/>
              <a:chOff x="0" y="0"/>
              <a:chExt cx="2550007" cy="977922"/>
            </a:xfrm>
          </p:grpSpPr>
          <p:sp>
            <p:nvSpPr>
              <p:cNvPr id="28" name="Freeform 17">
                <a:extLst>
                  <a:ext uri="{FF2B5EF4-FFF2-40B4-BE49-F238E27FC236}">
                    <a16:creationId xmlns:a16="http://schemas.microsoft.com/office/drawing/2014/main" id="{9F863008-5A85-40D6-554B-1217039D4151}"/>
                  </a:ext>
                </a:extLst>
              </p:cNvPr>
              <p:cNvSpPr/>
              <p:nvPr/>
            </p:nvSpPr>
            <p:spPr>
              <a:xfrm>
                <a:off x="0" y="0"/>
                <a:ext cx="2550007" cy="977922"/>
              </a:xfrm>
              <a:custGeom>
                <a:avLst/>
                <a:gdLst/>
                <a:ahLst/>
                <a:cxnLst/>
                <a:rect l="l" t="t" r="r" b="b"/>
                <a:pathLst>
                  <a:path w="2550007" h="977922">
                    <a:moveTo>
                      <a:pt x="37961" y="0"/>
                    </a:moveTo>
                    <a:lnTo>
                      <a:pt x="2512046" y="0"/>
                    </a:lnTo>
                    <a:cubicBezTo>
                      <a:pt x="2522114" y="0"/>
                      <a:pt x="2531770" y="3999"/>
                      <a:pt x="2538889" y="11118"/>
                    </a:cubicBezTo>
                    <a:cubicBezTo>
                      <a:pt x="2546008" y="18238"/>
                      <a:pt x="2550007" y="27893"/>
                      <a:pt x="2550007" y="37961"/>
                    </a:cubicBezTo>
                    <a:lnTo>
                      <a:pt x="2550007" y="939962"/>
                    </a:lnTo>
                    <a:cubicBezTo>
                      <a:pt x="2550007" y="960927"/>
                      <a:pt x="2533012" y="977922"/>
                      <a:pt x="2512046" y="977922"/>
                    </a:cubicBezTo>
                    <a:lnTo>
                      <a:pt x="37961" y="977922"/>
                    </a:lnTo>
                    <a:cubicBezTo>
                      <a:pt x="27893" y="977922"/>
                      <a:pt x="18238" y="973923"/>
                      <a:pt x="11118" y="966804"/>
                    </a:cubicBezTo>
                    <a:cubicBezTo>
                      <a:pt x="3999" y="959685"/>
                      <a:pt x="0" y="950029"/>
                      <a:pt x="0" y="939962"/>
                    </a:cubicBezTo>
                    <a:lnTo>
                      <a:pt x="0" y="37961"/>
                    </a:lnTo>
                    <a:cubicBezTo>
                      <a:pt x="0" y="27893"/>
                      <a:pt x="3999" y="18238"/>
                      <a:pt x="11118" y="11118"/>
                    </a:cubicBezTo>
                    <a:cubicBezTo>
                      <a:pt x="18238" y="3999"/>
                      <a:pt x="27893" y="0"/>
                      <a:pt x="37961" y="0"/>
                    </a:cubicBezTo>
                    <a:close/>
                  </a:path>
                </a:pathLst>
              </a:custGeom>
              <a:solidFill>
                <a:srgbClr val="245095"/>
              </a:solidFill>
            </p:spPr>
          </p:sp>
          <p:sp>
            <p:nvSpPr>
              <p:cNvPr id="29" name="TextBox 18">
                <a:extLst>
                  <a:ext uri="{FF2B5EF4-FFF2-40B4-BE49-F238E27FC236}">
                    <a16:creationId xmlns:a16="http://schemas.microsoft.com/office/drawing/2014/main" id="{86E60E49-C2FB-B8DF-3D03-A265EF06429C}"/>
                  </a:ext>
                </a:extLst>
              </p:cNvPr>
              <p:cNvSpPr txBox="1"/>
              <p:nvPr/>
            </p:nvSpPr>
            <p:spPr>
              <a:xfrm>
                <a:off x="0" y="-57150"/>
                <a:ext cx="2550007" cy="1035072"/>
              </a:xfrm>
              <a:prstGeom prst="rect">
                <a:avLst/>
              </a:prstGeom>
            </p:spPr>
            <p:txBody>
              <a:bodyPr lIns="50800" tIns="50800" rIns="50800" bIns="50800" rtlCol="0" anchor="ctr"/>
              <a:lstStyle/>
              <a:p>
                <a:pPr algn="ctr">
                  <a:lnSpc>
                    <a:spcPts val="3643"/>
                  </a:lnSpc>
                </a:pPr>
                <a:endParaRPr/>
              </a:p>
            </p:txBody>
          </p:sp>
        </p:grpSp>
        <p:sp>
          <p:nvSpPr>
            <p:cNvPr id="25" name="Freeform 19">
              <a:extLst>
                <a:ext uri="{FF2B5EF4-FFF2-40B4-BE49-F238E27FC236}">
                  <a16:creationId xmlns:a16="http://schemas.microsoft.com/office/drawing/2014/main" id="{54F1562A-4F43-F55A-C128-5762D68F70C1}"/>
                </a:ext>
              </a:extLst>
            </p:cNvPr>
            <p:cNvSpPr/>
            <p:nvPr/>
          </p:nvSpPr>
          <p:spPr>
            <a:xfrm>
              <a:off x="325773" y="335671"/>
              <a:ext cx="857272" cy="857272"/>
            </a:xfrm>
            <a:custGeom>
              <a:avLst/>
              <a:gdLst/>
              <a:ahLst/>
              <a:cxnLst/>
              <a:rect l="l" t="t" r="r" b="b"/>
              <a:pathLst>
                <a:path w="857272" h="857272">
                  <a:moveTo>
                    <a:pt x="0" y="0"/>
                  </a:moveTo>
                  <a:lnTo>
                    <a:pt x="857272" y="0"/>
                  </a:lnTo>
                  <a:lnTo>
                    <a:pt x="857272" y="857272"/>
                  </a:lnTo>
                  <a:lnTo>
                    <a:pt x="0" y="8572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6" name="TextBox 20">
              <a:extLst>
                <a:ext uri="{FF2B5EF4-FFF2-40B4-BE49-F238E27FC236}">
                  <a16:creationId xmlns:a16="http://schemas.microsoft.com/office/drawing/2014/main" id="{D4486A25-81C0-6C95-6250-5BDCA4AE19E9}"/>
                </a:ext>
              </a:extLst>
            </p:cNvPr>
            <p:cNvSpPr txBox="1"/>
            <p:nvPr/>
          </p:nvSpPr>
          <p:spPr>
            <a:xfrm>
              <a:off x="1636284" y="333142"/>
              <a:ext cx="12220457" cy="795655"/>
            </a:xfrm>
            <a:prstGeom prst="rect">
              <a:avLst/>
            </a:prstGeom>
          </p:spPr>
          <p:txBody>
            <a:bodyPr lIns="0" tIns="0" rIns="0" bIns="0" rtlCol="0" anchor="t">
              <a:spAutoFit/>
            </a:bodyPr>
            <a:lstStyle/>
            <a:p>
              <a:pPr algn="l">
                <a:lnSpc>
                  <a:spcPts val="5040"/>
                </a:lnSpc>
              </a:pPr>
              <a:r>
                <a:rPr lang="en-US" sz="3600" b="1">
                  <a:solidFill>
                    <a:srgbClr val="FFFFFF"/>
                  </a:solidFill>
                  <a:latin typeface="Arial" panose="020B0604020202020204" pitchFamily="34" charset="0"/>
                  <a:ea typeface="Open Sans Bold"/>
                  <a:cs typeface="Arial" panose="020B0604020202020204" pitchFamily="34" charset="0"/>
                  <a:sym typeface="Open Sans Bold"/>
                </a:rPr>
                <a:t>GAT (Graph Attention Network)</a:t>
              </a:r>
            </a:p>
          </p:txBody>
        </p:sp>
        <p:sp>
          <p:nvSpPr>
            <p:cNvPr id="27" name="TextBox 21">
              <a:extLst>
                <a:ext uri="{FF2B5EF4-FFF2-40B4-BE49-F238E27FC236}">
                  <a16:creationId xmlns:a16="http://schemas.microsoft.com/office/drawing/2014/main" id="{DC8AC0E5-4FA3-C016-6698-6986182C5562}"/>
                </a:ext>
              </a:extLst>
            </p:cNvPr>
            <p:cNvSpPr txBox="1"/>
            <p:nvPr/>
          </p:nvSpPr>
          <p:spPr>
            <a:xfrm>
              <a:off x="754409" y="1455823"/>
              <a:ext cx="12220457" cy="3515321"/>
            </a:xfrm>
            <a:prstGeom prst="rect">
              <a:avLst/>
            </a:prstGeom>
          </p:spPr>
          <p:txBody>
            <a:bodyPr lIns="0" tIns="0" rIns="0" bIns="0" rtlCol="0" anchor="t">
              <a:spAutoFit/>
            </a:bodyPr>
            <a:lstStyle/>
            <a:p>
              <a:pPr marL="561334" lvl="1" indent="-280667" algn="just">
                <a:lnSpc>
                  <a:spcPts val="4159"/>
                </a:lnSpc>
                <a:buFont typeface="Arial"/>
                <a:buChar char="•"/>
              </a:pPr>
              <a:r>
                <a:rPr lang="en-US" sz="2800">
                  <a:solidFill>
                    <a:srgbClr val="FFFFFF"/>
                  </a:solidFill>
                  <a:latin typeface="Times New Roman" panose="02020603050405020304" pitchFamily="18" charset="0"/>
                  <a:ea typeface="Open Sans"/>
                  <a:cs typeface="Times New Roman" panose="02020603050405020304" pitchFamily="18" charset="0"/>
                  <a:sym typeface="Open Sans"/>
                </a:rPr>
                <a:t>Dùng attention để học trọng số khác nhau giữa các nút lân cận → tăng hiệu quả học biểu diễn, đặc biệt trong các trường hợp đồ thị phức tạp.</a:t>
              </a:r>
            </a:p>
            <a:p>
              <a:pPr marL="561334" lvl="1" indent="-280667" algn="just">
                <a:lnSpc>
                  <a:spcPts val="4159"/>
                </a:lnSpc>
                <a:buFont typeface="Arial"/>
                <a:buChar char="•"/>
              </a:pPr>
              <a:r>
                <a:rPr lang="en-US" sz="2800">
                  <a:solidFill>
                    <a:srgbClr val="FFFFFF"/>
                  </a:solidFill>
                  <a:latin typeface="Times New Roman" panose="02020603050405020304" pitchFamily="18" charset="0"/>
                  <a:ea typeface="Open Sans"/>
                  <a:cs typeface="Times New Roman" panose="02020603050405020304" pitchFamily="18" charset="0"/>
                  <a:sym typeface="Open Sans"/>
                </a:rPr>
                <a:t>Không tận dụng nhãn cạnh như R-GCN nên</a:t>
              </a:r>
              <a:r>
                <a:rPr lang="vi-VN" sz="2800">
                  <a:solidFill>
                    <a:srgbClr val="FFFFFF"/>
                  </a:solidFill>
                  <a:latin typeface="Times New Roman" panose="02020603050405020304" pitchFamily="18" charset="0"/>
                  <a:ea typeface="Open Sans"/>
                  <a:cs typeface="Times New Roman" panose="02020603050405020304" pitchFamily="18" charset="0"/>
                  <a:sym typeface="Open Sans"/>
                </a:rPr>
                <a:t> độ chính xác</a:t>
              </a:r>
              <a:r>
                <a:rPr lang="en-US" sz="2800">
                  <a:solidFill>
                    <a:srgbClr val="FFFFFF"/>
                  </a:solidFill>
                  <a:latin typeface="Times New Roman" panose="02020603050405020304" pitchFamily="18" charset="0"/>
                  <a:ea typeface="Open Sans"/>
                  <a:cs typeface="Times New Roman" panose="02020603050405020304" pitchFamily="18" charset="0"/>
                  <a:sym typeface="Open Sans"/>
                </a:rPr>
                <a:t> thường thấp hơn một chút.</a:t>
              </a:r>
            </a:p>
          </p:txBody>
        </p:sp>
      </p:grpSp>
      <p:grpSp>
        <p:nvGrpSpPr>
          <p:cNvPr id="30" name="Group 8">
            <a:extLst>
              <a:ext uri="{FF2B5EF4-FFF2-40B4-BE49-F238E27FC236}">
                <a16:creationId xmlns:a16="http://schemas.microsoft.com/office/drawing/2014/main" id="{24E7FBA8-C46F-8CF1-E3B0-C9C879F28BAC}"/>
              </a:ext>
            </a:extLst>
          </p:cNvPr>
          <p:cNvGrpSpPr/>
          <p:nvPr/>
        </p:nvGrpSpPr>
        <p:grpSpPr>
          <a:xfrm>
            <a:off x="685497" y="2781300"/>
            <a:ext cx="12878103" cy="4235004"/>
            <a:chOff x="0" y="-376112"/>
            <a:chExt cx="17170804" cy="6470540"/>
          </a:xfrm>
        </p:grpSpPr>
        <p:grpSp>
          <p:nvGrpSpPr>
            <p:cNvPr id="31" name="Group 9">
              <a:extLst>
                <a:ext uri="{FF2B5EF4-FFF2-40B4-BE49-F238E27FC236}">
                  <a16:creationId xmlns:a16="http://schemas.microsoft.com/office/drawing/2014/main" id="{B497E3B6-250A-7B20-400D-778A95D11668}"/>
                </a:ext>
              </a:extLst>
            </p:cNvPr>
            <p:cNvGrpSpPr/>
            <p:nvPr/>
          </p:nvGrpSpPr>
          <p:grpSpPr>
            <a:xfrm>
              <a:off x="0" y="-376112"/>
              <a:ext cx="17170804" cy="6470540"/>
              <a:chOff x="0" y="-57150"/>
              <a:chExt cx="2609093" cy="983195"/>
            </a:xfrm>
          </p:grpSpPr>
          <p:sp>
            <p:nvSpPr>
              <p:cNvPr id="35" name="Freeform 10">
                <a:extLst>
                  <a:ext uri="{FF2B5EF4-FFF2-40B4-BE49-F238E27FC236}">
                    <a16:creationId xmlns:a16="http://schemas.microsoft.com/office/drawing/2014/main" id="{2303F553-EC36-A610-4C73-3C90D5F61C87}"/>
                  </a:ext>
                </a:extLst>
              </p:cNvPr>
              <p:cNvSpPr/>
              <p:nvPr/>
            </p:nvSpPr>
            <p:spPr>
              <a:xfrm>
                <a:off x="0" y="0"/>
                <a:ext cx="2609093" cy="926045"/>
              </a:xfrm>
              <a:custGeom>
                <a:avLst/>
                <a:gdLst/>
                <a:ahLst/>
                <a:cxnLst/>
                <a:rect l="l" t="t" r="r" b="b"/>
                <a:pathLst>
                  <a:path w="2609093" h="926045">
                    <a:moveTo>
                      <a:pt x="30660" y="0"/>
                    </a:moveTo>
                    <a:lnTo>
                      <a:pt x="2578434" y="0"/>
                    </a:lnTo>
                    <a:cubicBezTo>
                      <a:pt x="2586565" y="0"/>
                      <a:pt x="2594364" y="3230"/>
                      <a:pt x="2600113" y="8980"/>
                    </a:cubicBezTo>
                    <a:cubicBezTo>
                      <a:pt x="2605863" y="14730"/>
                      <a:pt x="2609093" y="22528"/>
                      <a:pt x="2609093" y="30660"/>
                    </a:cubicBezTo>
                    <a:lnTo>
                      <a:pt x="2609093" y="895385"/>
                    </a:lnTo>
                    <a:cubicBezTo>
                      <a:pt x="2609093" y="912318"/>
                      <a:pt x="2595367" y="926045"/>
                      <a:pt x="2578434" y="926045"/>
                    </a:cubicBezTo>
                    <a:lnTo>
                      <a:pt x="30660" y="926045"/>
                    </a:lnTo>
                    <a:cubicBezTo>
                      <a:pt x="13727" y="926045"/>
                      <a:pt x="0" y="912318"/>
                      <a:pt x="0" y="895385"/>
                    </a:cubicBezTo>
                    <a:lnTo>
                      <a:pt x="0" y="30660"/>
                    </a:lnTo>
                    <a:cubicBezTo>
                      <a:pt x="0" y="13727"/>
                      <a:pt x="13727" y="0"/>
                      <a:pt x="30660" y="0"/>
                    </a:cubicBezTo>
                    <a:close/>
                  </a:path>
                </a:pathLst>
              </a:custGeom>
              <a:solidFill>
                <a:srgbClr val="245095"/>
              </a:solidFill>
            </p:spPr>
          </p:sp>
          <p:sp>
            <p:nvSpPr>
              <p:cNvPr id="36" name="TextBox 11">
                <a:extLst>
                  <a:ext uri="{FF2B5EF4-FFF2-40B4-BE49-F238E27FC236}">
                    <a16:creationId xmlns:a16="http://schemas.microsoft.com/office/drawing/2014/main" id="{1B3E51DF-2DCC-3338-41AB-9B5845E54012}"/>
                  </a:ext>
                </a:extLst>
              </p:cNvPr>
              <p:cNvSpPr txBox="1"/>
              <p:nvPr/>
            </p:nvSpPr>
            <p:spPr>
              <a:xfrm>
                <a:off x="0" y="-57150"/>
                <a:ext cx="2609093" cy="983195"/>
              </a:xfrm>
              <a:prstGeom prst="rect">
                <a:avLst/>
              </a:prstGeom>
            </p:spPr>
            <p:txBody>
              <a:bodyPr lIns="50800" tIns="50800" rIns="50800" bIns="50800" rtlCol="0" anchor="ctr"/>
              <a:lstStyle/>
              <a:p>
                <a:pPr algn="ctr">
                  <a:lnSpc>
                    <a:spcPts val="3643"/>
                  </a:lnSpc>
                </a:pPr>
                <a:endParaRPr/>
              </a:p>
            </p:txBody>
          </p:sp>
        </p:grpSp>
        <p:sp>
          <p:nvSpPr>
            <p:cNvPr id="32" name="Freeform 12">
              <a:extLst>
                <a:ext uri="{FF2B5EF4-FFF2-40B4-BE49-F238E27FC236}">
                  <a16:creationId xmlns:a16="http://schemas.microsoft.com/office/drawing/2014/main" id="{1B13E4FB-6590-FBB8-3EC4-55107EF60A9D}"/>
                </a:ext>
              </a:extLst>
            </p:cNvPr>
            <p:cNvSpPr/>
            <p:nvPr/>
          </p:nvSpPr>
          <p:spPr>
            <a:xfrm>
              <a:off x="312772" y="353148"/>
              <a:ext cx="876421" cy="876421"/>
            </a:xfrm>
            <a:custGeom>
              <a:avLst/>
              <a:gdLst/>
              <a:ahLst/>
              <a:cxnLst/>
              <a:rect l="l" t="t" r="r" b="b"/>
              <a:pathLst>
                <a:path w="876421" h="876421">
                  <a:moveTo>
                    <a:pt x="0" y="0"/>
                  </a:moveTo>
                  <a:lnTo>
                    <a:pt x="876421" y="0"/>
                  </a:lnTo>
                  <a:lnTo>
                    <a:pt x="876421" y="876421"/>
                  </a:lnTo>
                  <a:lnTo>
                    <a:pt x="0" y="8764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3" name="TextBox 13">
              <a:extLst>
                <a:ext uri="{FF2B5EF4-FFF2-40B4-BE49-F238E27FC236}">
                  <a16:creationId xmlns:a16="http://schemas.microsoft.com/office/drawing/2014/main" id="{CDE40DA8-F195-ADE3-608F-C1078C171D5D}"/>
                </a:ext>
              </a:extLst>
            </p:cNvPr>
            <p:cNvSpPr txBox="1"/>
            <p:nvPr/>
          </p:nvSpPr>
          <p:spPr>
            <a:xfrm>
              <a:off x="750983" y="1482873"/>
              <a:ext cx="15422979" cy="4037427"/>
            </a:xfrm>
            <a:prstGeom prst="rect">
              <a:avLst/>
            </a:prstGeom>
          </p:spPr>
          <p:txBody>
            <a:bodyPr lIns="0" tIns="0" rIns="0" bIns="0" rtlCol="0" anchor="t">
              <a:spAutoFit/>
            </a:bodyPr>
            <a:lstStyle/>
            <a:p>
              <a:pPr marL="561341" lvl="1" indent="-280670" algn="just">
                <a:lnSpc>
                  <a:spcPts val="4160"/>
                </a:lnSpc>
                <a:buFont typeface="Arial"/>
                <a:buChar char="•"/>
              </a:pPr>
              <a:r>
                <a:rPr lang="en-US" sz="2800">
                  <a:solidFill>
                    <a:srgbClr val="FFFFFF"/>
                  </a:solidFill>
                  <a:latin typeface="Times New Roman" panose="02020603050405020304" pitchFamily="18" charset="0"/>
                  <a:ea typeface="Open Sans"/>
                  <a:cs typeface="Times New Roman" panose="02020603050405020304" pitchFamily="18" charset="0"/>
                  <a:sym typeface="Open Sans"/>
                </a:rPr>
                <a:t>Ưu điểm lớn nhất là khả năng học tốt từ đồ thị có nhãn cạnh (edge labels), rất phù hợp cho bài toán tìm kiếm ảnh từ triplet (s, p, o) có quan hệ rõ ràng.</a:t>
              </a:r>
            </a:p>
            <a:p>
              <a:pPr marL="561341" lvl="1" indent="-280670" algn="just">
                <a:lnSpc>
                  <a:spcPts val="4160"/>
                </a:lnSpc>
                <a:buFont typeface="Arial"/>
                <a:buChar char="•"/>
              </a:pPr>
              <a:r>
                <a:rPr lang="en-US" sz="2800">
                  <a:solidFill>
                    <a:srgbClr val="FFFFFF"/>
                  </a:solidFill>
                  <a:latin typeface="Times New Roman" panose="02020603050405020304" pitchFamily="18" charset="0"/>
                  <a:ea typeface="Open Sans"/>
                  <a:cs typeface="Times New Roman" panose="02020603050405020304" pitchFamily="18" charset="0"/>
                  <a:sym typeface="Open Sans"/>
                </a:rPr>
                <a:t>Mỗi quan hệ (predicate) được xử lý riêng biệt → giúp mô hình hiểu rõ vai trò khác nhau của các mối quan hệ trong ảnh.</a:t>
              </a:r>
            </a:p>
            <a:p>
              <a:pPr marL="561341" lvl="1" indent="-280670" algn="just">
                <a:lnSpc>
                  <a:spcPts val="4160"/>
                </a:lnSpc>
                <a:buFont typeface="Arial"/>
                <a:buChar char="•"/>
              </a:pPr>
              <a:r>
                <a:rPr lang="en-US" sz="2800">
                  <a:solidFill>
                    <a:srgbClr val="FFFFFF"/>
                  </a:solidFill>
                  <a:latin typeface="Times New Roman" panose="02020603050405020304" pitchFamily="18" charset="0"/>
                  <a:ea typeface="Open Sans"/>
                  <a:cs typeface="Times New Roman" panose="02020603050405020304" pitchFamily="18" charset="0"/>
                  <a:sym typeface="Open Sans"/>
                </a:rPr>
                <a:t>Điều này giúp cải thiện đáng kể</a:t>
              </a:r>
              <a:r>
                <a:rPr lang="vi-VN" sz="2800">
                  <a:solidFill>
                    <a:srgbClr val="FFFFFF"/>
                  </a:solidFill>
                  <a:latin typeface="Times New Roman" panose="02020603050405020304" pitchFamily="18" charset="0"/>
                  <a:ea typeface="Open Sans"/>
                  <a:cs typeface="Times New Roman" panose="02020603050405020304" pitchFamily="18" charset="0"/>
                  <a:sym typeface="Open Sans"/>
                </a:rPr>
                <a:t> độ chính xác</a:t>
              </a:r>
              <a:r>
                <a:rPr lang="en-US" sz="2800">
                  <a:solidFill>
                    <a:srgbClr val="FFFFFF"/>
                  </a:solidFill>
                  <a:latin typeface="Times New Roman" panose="02020603050405020304" pitchFamily="18" charset="0"/>
                  <a:ea typeface="Open Sans"/>
                  <a:cs typeface="Times New Roman" panose="02020603050405020304" pitchFamily="18" charset="0"/>
                  <a:sym typeface="Open Sans"/>
                </a:rPr>
                <a:t>.</a:t>
              </a:r>
            </a:p>
          </p:txBody>
        </p:sp>
        <p:sp>
          <p:nvSpPr>
            <p:cNvPr id="34" name="TextBox 14">
              <a:extLst>
                <a:ext uri="{FF2B5EF4-FFF2-40B4-BE49-F238E27FC236}">
                  <a16:creationId xmlns:a16="http://schemas.microsoft.com/office/drawing/2014/main" id="{726453E6-9BDF-F7A5-E034-4B9F0C8BA137}"/>
                </a:ext>
              </a:extLst>
            </p:cNvPr>
            <p:cNvSpPr txBox="1"/>
            <p:nvPr/>
          </p:nvSpPr>
          <p:spPr>
            <a:xfrm>
              <a:off x="1660940" y="360193"/>
              <a:ext cx="15509864" cy="795655"/>
            </a:xfrm>
            <a:prstGeom prst="rect">
              <a:avLst/>
            </a:prstGeom>
          </p:spPr>
          <p:txBody>
            <a:bodyPr lIns="0" tIns="0" rIns="0" bIns="0" rtlCol="0" anchor="t">
              <a:spAutoFit/>
            </a:bodyPr>
            <a:lstStyle/>
            <a:p>
              <a:pPr algn="l">
                <a:lnSpc>
                  <a:spcPts val="5040"/>
                </a:lnSpc>
              </a:pPr>
              <a:r>
                <a:rPr lang="en-US" sz="3600" b="1">
                  <a:solidFill>
                    <a:srgbClr val="FFFFFF"/>
                  </a:solidFill>
                  <a:latin typeface="Arial" panose="020B0604020202020204" pitchFamily="34" charset="0"/>
                  <a:ea typeface="Open Sans Bold"/>
                  <a:cs typeface="Arial" panose="020B0604020202020204" pitchFamily="34" charset="0"/>
                  <a:sym typeface="Open Sans Bold"/>
                </a:rPr>
                <a:t>R-GCN (Relational Graph Convolutional Network)</a:t>
              </a:r>
            </a:p>
          </p:txBody>
        </p:sp>
      </p:grpSp>
    </p:spTree>
  </p:cSld>
  <p:clrMapOvr>
    <a:masterClrMapping/>
  </p:clrMapOvr>
  <p:transition spd="slow">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nodeType="afterEffect">
                                  <p:stCondLst>
                                    <p:cond delay="0"/>
                                  </p:stCondLst>
                                  <p:childTnLst>
                                    <p:set>
                                      <p:cBhvr>
                                        <p:cTn id="23" dur="1" fill="hold">
                                          <p:stCondLst>
                                            <p:cond delay="0"/>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par>
                          <p:cTn id="28" fill="hold">
                            <p:stCondLst>
                              <p:cond delay="0"/>
                            </p:stCondLst>
                            <p:childTnLst>
                              <p:par>
                                <p:cTn id="29" presetID="1" presetClass="exit" presetSubtype="0" fill="hold" nodeType="afterEffect">
                                  <p:stCondLst>
                                    <p:cond delay="0"/>
                                  </p:stCondLst>
                                  <p:childTnLst>
                                    <p:set>
                                      <p:cBhvr>
                                        <p:cTn id="30" dur="1" fill="hold">
                                          <p:stCondLst>
                                            <p:cond delay="0"/>
                                          </p:stCondLst>
                                        </p:cTn>
                                        <p:tgtEl>
                                          <p:spTgt spid="1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266395" y="2552277"/>
            <a:ext cx="2373210" cy="2322780"/>
          </a:xfrm>
          <a:custGeom>
            <a:avLst/>
            <a:gdLst/>
            <a:ahLst/>
            <a:cxnLst/>
            <a:rect l="l" t="t" r="r" b="b"/>
            <a:pathLst>
              <a:path w="2373210" h="2322780">
                <a:moveTo>
                  <a:pt x="0" y="0"/>
                </a:moveTo>
                <a:lnTo>
                  <a:pt x="2373211" y="0"/>
                </a:lnTo>
                <a:lnTo>
                  <a:pt x="2373211" y="2322779"/>
                </a:lnTo>
                <a:lnTo>
                  <a:pt x="0" y="23227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5331655" y="7567989"/>
            <a:ext cx="2287938" cy="2322780"/>
          </a:xfrm>
          <a:custGeom>
            <a:avLst/>
            <a:gdLst/>
            <a:ahLst/>
            <a:cxnLst/>
            <a:rect l="l" t="t" r="r" b="b"/>
            <a:pathLst>
              <a:path w="2287938" h="2322780">
                <a:moveTo>
                  <a:pt x="2287938" y="0"/>
                </a:moveTo>
                <a:lnTo>
                  <a:pt x="0" y="0"/>
                </a:lnTo>
                <a:lnTo>
                  <a:pt x="0" y="2322779"/>
                </a:lnTo>
                <a:lnTo>
                  <a:pt x="2287938" y="2322779"/>
                </a:lnTo>
                <a:lnTo>
                  <a:pt x="228793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658560" y="-496815"/>
            <a:ext cx="721229" cy="1867260"/>
          </a:xfrm>
          <a:custGeom>
            <a:avLst/>
            <a:gdLst/>
            <a:ahLst/>
            <a:cxnLst/>
            <a:rect l="l" t="t" r="r" b="b"/>
            <a:pathLst>
              <a:path w="721229" h="1867260">
                <a:moveTo>
                  <a:pt x="0" y="0"/>
                </a:moveTo>
                <a:lnTo>
                  <a:pt x="721230" y="0"/>
                </a:lnTo>
                <a:lnTo>
                  <a:pt x="721230" y="1867259"/>
                </a:lnTo>
                <a:lnTo>
                  <a:pt x="0" y="18672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rot="-10800000">
            <a:off x="-1253728" y="8347718"/>
            <a:ext cx="2507456" cy="3086100"/>
            <a:chOff x="0" y="0"/>
            <a:chExt cx="660400" cy="812800"/>
          </a:xfrm>
        </p:grpSpPr>
        <p:sp>
          <p:nvSpPr>
            <p:cNvPr id="6" name="Freeform 6"/>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alpha val="0"/>
              </a:srgbClr>
            </a:solidFill>
            <a:ln w="428625" cap="sq">
              <a:solidFill>
                <a:srgbClr val="0F3460"/>
              </a:solidFill>
              <a:prstDash val="solid"/>
              <a:miter/>
            </a:ln>
          </p:spPr>
        </p:sp>
        <p:sp>
          <p:nvSpPr>
            <p:cNvPr id="7" name="TextBox 7"/>
            <p:cNvSpPr txBox="1"/>
            <p:nvPr/>
          </p:nvSpPr>
          <p:spPr>
            <a:xfrm>
              <a:off x="0" y="-57150"/>
              <a:ext cx="660400" cy="742950"/>
            </a:xfrm>
            <a:prstGeom prst="rect">
              <a:avLst/>
            </a:prstGeom>
          </p:spPr>
          <p:txBody>
            <a:bodyPr lIns="50800" tIns="50800" rIns="50800" bIns="50800" rtlCol="0" anchor="ctr"/>
            <a:lstStyle/>
            <a:p>
              <a:pPr algn="ctr">
                <a:lnSpc>
                  <a:spcPts val="3643"/>
                </a:lnSpc>
              </a:pPr>
              <a:endParaRPr/>
            </a:p>
          </p:txBody>
        </p:sp>
      </p:grpSp>
      <p:sp>
        <p:nvSpPr>
          <p:cNvPr id="8" name="TextBox 8"/>
          <p:cNvSpPr txBox="1"/>
          <p:nvPr/>
        </p:nvSpPr>
        <p:spPr>
          <a:xfrm>
            <a:off x="2264880" y="517525"/>
            <a:ext cx="9814698" cy="927100"/>
          </a:xfrm>
          <a:prstGeom prst="rect">
            <a:avLst/>
          </a:prstGeom>
        </p:spPr>
        <p:txBody>
          <a:bodyPr lIns="0" tIns="0" rIns="0" bIns="0" rtlCol="0" anchor="t">
            <a:spAutoFit/>
          </a:bodyPr>
          <a:lstStyle/>
          <a:p>
            <a:pPr algn="l">
              <a:lnSpc>
                <a:spcPts val="7699"/>
              </a:lnSpc>
            </a:pPr>
            <a:r>
              <a:rPr lang="en-US" sz="5499" b="1">
                <a:solidFill>
                  <a:srgbClr val="245095"/>
                </a:solidFill>
                <a:latin typeface="Arial" panose="020B0604020202020204" pitchFamily="34" charset="0"/>
                <a:ea typeface="Open Sans Bold"/>
                <a:cs typeface="Arial" panose="020B0604020202020204" pitchFamily="34" charset="0"/>
                <a:sym typeface="Open Sans Bold"/>
              </a:rPr>
              <a:t>NHẬN XÉT KẾT QUẢ</a:t>
            </a:r>
          </a:p>
        </p:txBody>
      </p:sp>
      <p:grpSp>
        <p:nvGrpSpPr>
          <p:cNvPr id="9" name="Group 9"/>
          <p:cNvGrpSpPr/>
          <p:nvPr/>
        </p:nvGrpSpPr>
        <p:grpSpPr>
          <a:xfrm>
            <a:off x="5307931" y="1719248"/>
            <a:ext cx="10401195" cy="3988836"/>
            <a:chOff x="0" y="0"/>
            <a:chExt cx="13868260" cy="5318448"/>
          </a:xfrm>
        </p:grpSpPr>
        <p:grpSp>
          <p:nvGrpSpPr>
            <p:cNvPr id="10" name="Group 10"/>
            <p:cNvGrpSpPr/>
            <p:nvPr/>
          </p:nvGrpSpPr>
          <p:grpSpPr>
            <a:xfrm>
              <a:off x="0" y="0"/>
              <a:ext cx="13868260" cy="5318448"/>
              <a:chOff x="0" y="0"/>
              <a:chExt cx="2550007" cy="977922"/>
            </a:xfrm>
          </p:grpSpPr>
          <p:sp>
            <p:nvSpPr>
              <p:cNvPr id="11" name="Freeform 11"/>
              <p:cNvSpPr/>
              <p:nvPr/>
            </p:nvSpPr>
            <p:spPr>
              <a:xfrm>
                <a:off x="0" y="0"/>
                <a:ext cx="2550007" cy="977922"/>
              </a:xfrm>
              <a:custGeom>
                <a:avLst/>
                <a:gdLst/>
                <a:ahLst/>
                <a:cxnLst/>
                <a:rect l="l" t="t" r="r" b="b"/>
                <a:pathLst>
                  <a:path w="2550007" h="977922">
                    <a:moveTo>
                      <a:pt x="37961" y="0"/>
                    </a:moveTo>
                    <a:lnTo>
                      <a:pt x="2512046" y="0"/>
                    </a:lnTo>
                    <a:cubicBezTo>
                      <a:pt x="2522114" y="0"/>
                      <a:pt x="2531770" y="3999"/>
                      <a:pt x="2538889" y="11118"/>
                    </a:cubicBezTo>
                    <a:cubicBezTo>
                      <a:pt x="2546008" y="18238"/>
                      <a:pt x="2550007" y="27893"/>
                      <a:pt x="2550007" y="37961"/>
                    </a:cubicBezTo>
                    <a:lnTo>
                      <a:pt x="2550007" y="939962"/>
                    </a:lnTo>
                    <a:cubicBezTo>
                      <a:pt x="2550007" y="960927"/>
                      <a:pt x="2533012" y="977922"/>
                      <a:pt x="2512046" y="977922"/>
                    </a:cubicBezTo>
                    <a:lnTo>
                      <a:pt x="37961" y="977922"/>
                    </a:lnTo>
                    <a:cubicBezTo>
                      <a:pt x="27893" y="977922"/>
                      <a:pt x="18238" y="973923"/>
                      <a:pt x="11118" y="966804"/>
                    </a:cubicBezTo>
                    <a:cubicBezTo>
                      <a:pt x="3999" y="959685"/>
                      <a:pt x="0" y="950029"/>
                      <a:pt x="0" y="939962"/>
                    </a:cubicBezTo>
                    <a:lnTo>
                      <a:pt x="0" y="37961"/>
                    </a:lnTo>
                    <a:cubicBezTo>
                      <a:pt x="0" y="27893"/>
                      <a:pt x="3999" y="18238"/>
                      <a:pt x="11118" y="11118"/>
                    </a:cubicBezTo>
                    <a:cubicBezTo>
                      <a:pt x="18238" y="3999"/>
                      <a:pt x="27893" y="0"/>
                      <a:pt x="37961" y="0"/>
                    </a:cubicBezTo>
                    <a:close/>
                  </a:path>
                </a:pathLst>
              </a:custGeom>
              <a:solidFill>
                <a:srgbClr val="245095"/>
              </a:solidFill>
            </p:spPr>
            <p:txBody>
              <a:bodyPr/>
              <a:lstStyle/>
              <a:p>
                <a:endParaRPr lang="en-US"/>
              </a:p>
            </p:txBody>
          </p:sp>
          <p:sp>
            <p:nvSpPr>
              <p:cNvPr id="12" name="TextBox 12"/>
              <p:cNvSpPr txBox="1"/>
              <p:nvPr/>
            </p:nvSpPr>
            <p:spPr>
              <a:xfrm>
                <a:off x="0" y="-57150"/>
                <a:ext cx="2550007" cy="1035072"/>
              </a:xfrm>
              <a:prstGeom prst="rect">
                <a:avLst/>
              </a:prstGeom>
            </p:spPr>
            <p:txBody>
              <a:bodyPr lIns="50800" tIns="50800" rIns="50800" bIns="50800" rtlCol="0" anchor="ctr"/>
              <a:lstStyle/>
              <a:p>
                <a:pPr algn="ctr">
                  <a:lnSpc>
                    <a:spcPts val="3643"/>
                  </a:lnSpc>
                </a:pPr>
                <a:endParaRPr/>
              </a:p>
            </p:txBody>
          </p:sp>
        </p:grpSp>
        <p:sp>
          <p:nvSpPr>
            <p:cNvPr id="13" name="TextBox 13"/>
            <p:cNvSpPr txBox="1"/>
            <p:nvPr/>
          </p:nvSpPr>
          <p:spPr>
            <a:xfrm>
              <a:off x="1636284" y="333142"/>
              <a:ext cx="12220457" cy="795655"/>
            </a:xfrm>
            <a:prstGeom prst="rect">
              <a:avLst/>
            </a:prstGeom>
          </p:spPr>
          <p:txBody>
            <a:bodyPr lIns="0" tIns="0" rIns="0" bIns="0" rtlCol="0" anchor="t">
              <a:spAutoFit/>
            </a:bodyPr>
            <a:lstStyle/>
            <a:p>
              <a:pPr algn="l">
                <a:lnSpc>
                  <a:spcPts val="5040"/>
                </a:lnSpc>
              </a:pPr>
              <a:r>
                <a:rPr lang="en-US" sz="3600" b="1">
                  <a:solidFill>
                    <a:srgbClr val="FFFFFF"/>
                  </a:solidFill>
                  <a:latin typeface="Arial" panose="020B0604020202020204" pitchFamily="34" charset="0"/>
                  <a:ea typeface="Open Sans Bold"/>
                  <a:cs typeface="Arial" panose="020B0604020202020204" pitchFamily="34" charset="0"/>
                  <a:sym typeface="Open Sans Bold"/>
                </a:rPr>
                <a:t>TransE (Translation Embedding)</a:t>
              </a:r>
            </a:p>
          </p:txBody>
        </p:sp>
        <p:sp>
          <p:nvSpPr>
            <p:cNvPr id="14" name="TextBox 14"/>
            <p:cNvSpPr txBox="1"/>
            <p:nvPr/>
          </p:nvSpPr>
          <p:spPr>
            <a:xfrm>
              <a:off x="754409" y="1455823"/>
              <a:ext cx="11980349" cy="2805212"/>
            </a:xfrm>
            <a:prstGeom prst="rect">
              <a:avLst/>
            </a:prstGeom>
          </p:spPr>
          <p:txBody>
            <a:bodyPr wrap="square" lIns="0" tIns="0" rIns="0" bIns="0" rtlCol="0" anchor="t">
              <a:spAutoFit/>
            </a:bodyPr>
            <a:lstStyle/>
            <a:p>
              <a:pPr marL="561334" lvl="1" indent="-280667" algn="just">
                <a:lnSpc>
                  <a:spcPts val="4159"/>
                </a:lnSpc>
                <a:buFont typeface="Arial"/>
                <a:buChar char="•"/>
              </a:pPr>
              <a:r>
                <a:rPr lang="en-US" sz="2800">
                  <a:solidFill>
                    <a:srgbClr val="FFFFFF"/>
                  </a:solidFill>
                  <a:latin typeface="Times New Roman" panose="02020603050405020304" pitchFamily="18" charset="0"/>
                  <a:ea typeface="Open Sans"/>
                  <a:cs typeface="Times New Roman" panose="02020603050405020304" pitchFamily="18" charset="0"/>
                  <a:sym typeface="Open Sans"/>
                </a:rPr>
                <a:t>Là mô hình embedding đơn giản, không dùng cấu trúc đồ thị phức tạp → hiệu quả thấp hơn đáng kể.</a:t>
              </a:r>
            </a:p>
            <a:p>
              <a:pPr marL="561334" lvl="1" indent="-280667" algn="just">
                <a:lnSpc>
                  <a:spcPts val="4159"/>
                </a:lnSpc>
                <a:buFont typeface="Arial"/>
                <a:buChar char="•"/>
              </a:pPr>
              <a:r>
                <a:rPr lang="en-US" sz="2800">
                  <a:solidFill>
                    <a:srgbClr val="FFFFFF"/>
                  </a:solidFill>
                  <a:latin typeface="Times New Roman" panose="02020603050405020304" pitchFamily="18" charset="0"/>
                  <a:ea typeface="Open Sans"/>
                  <a:cs typeface="Times New Roman" panose="02020603050405020304" pitchFamily="18" charset="0"/>
                  <a:sym typeface="Open Sans"/>
                </a:rPr>
                <a:t>Phù hợp cho embedding sơ cấp hoặc pre-training chứ không mạnh cho truy vấn cụ thể theo cấu trúc triplet.</a:t>
              </a:r>
            </a:p>
          </p:txBody>
        </p:sp>
        <p:sp>
          <p:nvSpPr>
            <p:cNvPr id="15" name="Freeform 15"/>
            <p:cNvSpPr/>
            <p:nvPr/>
          </p:nvSpPr>
          <p:spPr>
            <a:xfrm>
              <a:off x="325773" y="335671"/>
              <a:ext cx="857272" cy="857272"/>
            </a:xfrm>
            <a:custGeom>
              <a:avLst/>
              <a:gdLst/>
              <a:ahLst/>
              <a:cxnLst/>
              <a:rect l="l" t="t" r="r" b="b"/>
              <a:pathLst>
                <a:path w="857272" h="857272">
                  <a:moveTo>
                    <a:pt x="0" y="0"/>
                  </a:moveTo>
                  <a:lnTo>
                    <a:pt x="857272" y="0"/>
                  </a:lnTo>
                  <a:lnTo>
                    <a:pt x="857272" y="857272"/>
                  </a:lnTo>
                  <a:lnTo>
                    <a:pt x="0" y="8572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16" name="Group 16"/>
          <p:cNvGrpSpPr/>
          <p:nvPr/>
        </p:nvGrpSpPr>
        <p:grpSpPr>
          <a:xfrm>
            <a:off x="1667943" y="6398633"/>
            <a:ext cx="11438457" cy="3131175"/>
            <a:chOff x="0" y="0"/>
            <a:chExt cx="15251276" cy="4174901"/>
          </a:xfrm>
        </p:grpSpPr>
        <p:grpSp>
          <p:nvGrpSpPr>
            <p:cNvPr id="17" name="Group 17"/>
            <p:cNvGrpSpPr/>
            <p:nvPr/>
          </p:nvGrpSpPr>
          <p:grpSpPr>
            <a:xfrm>
              <a:off x="0" y="0"/>
              <a:ext cx="15251276" cy="4174901"/>
              <a:chOff x="0" y="0"/>
              <a:chExt cx="2317422" cy="634374"/>
            </a:xfrm>
          </p:grpSpPr>
          <p:sp>
            <p:nvSpPr>
              <p:cNvPr id="18" name="Freeform 18"/>
              <p:cNvSpPr/>
              <p:nvPr/>
            </p:nvSpPr>
            <p:spPr>
              <a:xfrm>
                <a:off x="0" y="0"/>
                <a:ext cx="2317422" cy="634374"/>
              </a:xfrm>
              <a:custGeom>
                <a:avLst/>
                <a:gdLst/>
                <a:ahLst/>
                <a:cxnLst/>
                <a:rect l="l" t="t" r="r" b="b"/>
                <a:pathLst>
                  <a:path w="2317422" h="634374">
                    <a:moveTo>
                      <a:pt x="34518" y="0"/>
                    </a:moveTo>
                    <a:lnTo>
                      <a:pt x="2282904" y="0"/>
                    </a:lnTo>
                    <a:cubicBezTo>
                      <a:pt x="2292059" y="0"/>
                      <a:pt x="2300839" y="3637"/>
                      <a:pt x="2307312" y="10110"/>
                    </a:cubicBezTo>
                    <a:cubicBezTo>
                      <a:pt x="2313786" y="16584"/>
                      <a:pt x="2317422" y="25364"/>
                      <a:pt x="2317422" y="34518"/>
                    </a:cubicBezTo>
                    <a:lnTo>
                      <a:pt x="2317422" y="599855"/>
                    </a:lnTo>
                    <a:cubicBezTo>
                      <a:pt x="2317422" y="618919"/>
                      <a:pt x="2301968" y="634374"/>
                      <a:pt x="2282904" y="634374"/>
                    </a:cubicBezTo>
                    <a:lnTo>
                      <a:pt x="34518" y="634374"/>
                    </a:lnTo>
                    <a:cubicBezTo>
                      <a:pt x="15454" y="634374"/>
                      <a:pt x="0" y="618919"/>
                      <a:pt x="0" y="599855"/>
                    </a:cubicBezTo>
                    <a:lnTo>
                      <a:pt x="0" y="34518"/>
                    </a:lnTo>
                    <a:cubicBezTo>
                      <a:pt x="0" y="15454"/>
                      <a:pt x="15454" y="0"/>
                      <a:pt x="34518" y="0"/>
                    </a:cubicBezTo>
                    <a:close/>
                  </a:path>
                </a:pathLst>
              </a:custGeom>
              <a:solidFill>
                <a:srgbClr val="245095"/>
              </a:solidFill>
            </p:spPr>
          </p:sp>
          <p:sp>
            <p:nvSpPr>
              <p:cNvPr id="19" name="TextBox 19"/>
              <p:cNvSpPr txBox="1"/>
              <p:nvPr/>
            </p:nvSpPr>
            <p:spPr>
              <a:xfrm>
                <a:off x="0" y="-57150"/>
                <a:ext cx="2317422" cy="691524"/>
              </a:xfrm>
              <a:prstGeom prst="rect">
                <a:avLst/>
              </a:prstGeom>
            </p:spPr>
            <p:txBody>
              <a:bodyPr lIns="50800" tIns="50800" rIns="50800" bIns="50800" rtlCol="0" anchor="ctr"/>
              <a:lstStyle/>
              <a:p>
                <a:pPr algn="ctr">
                  <a:lnSpc>
                    <a:spcPts val="3643"/>
                  </a:lnSpc>
                </a:pPr>
                <a:endParaRPr/>
              </a:p>
            </p:txBody>
          </p:sp>
        </p:grpSp>
        <p:sp>
          <p:nvSpPr>
            <p:cNvPr id="20" name="TextBox 20"/>
            <p:cNvSpPr txBox="1"/>
            <p:nvPr/>
          </p:nvSpPr>
          <p:spPr>
            <a:xfrm>
              <a:off x="750983" y="1482872"/>
              <a:ext cx="14086164" cy="2079118"/>
            </a:xfrm>
            <a:prstGeom prst="rect">
              <a:avLst/>
            </a:prstGeom>
          </p:spPr>
          <p:txBody>
            <a:bodyPr lIns="0" tIns="0" rIns="0" bIns="0" rtlCol="0" anchor="t">
              <a:spAutoFit/>
            </a:bodyPr>
            <a:lstStyle/>
            <a:p>
              <a:pPr marL="561341" lvl="1" indent="-280670" algn="just">
                <a:lnSpc>
                  <a:spcPts val="4160"/>
                </a:lnSpc>
                <a:buFont typeface="Arial"/>
                <a:buChar char="•"/>
              </a:pPr>
              <a:r>
                <a:rPr lang="en-US" sz="2800">
                  <a:solidFill>
                    <a:srgbClr val="FFFFFF"/>
                  </a:solidFill>
                  <a:latin typeface="Times New Roman" panose="02020603050405020304" pitchFamily="18" charset="0"/>
                  <a:ea typeface="Open Sans"/>
                  <a:cs typeface="Times New Roman" panose="02020603050405020304" pitchFamily="18" charset="0"/>
                  <a:sym typeface="Open Sans"/>
                </a:rPr>
                <a:t>Có khả năng truyền thông tin tốt từ láng giềng nhưng không phân biệt các loại quan hệ.</a:t>
              </a:r>
            </a:p>
            <a:p>
              <a:pPr marL="561341" lvl="1" indent="-280670" algn="just">
                <a:lnSpc>
                  <a:spcPts val="4160"/>
                </a:lnSpc>
                <a:buFont typeface="Arial"/>
                <a:buChar char="•"/>
              </a:pPr>
              <a:r>
                <a:rPr lang="en-US" sz="2800">
                  <a:solidFill>
                    <a:srgbClr val="FFFFFF"/>
                  </a:solidFill>
                  <a:latin typeface="Times New Roman" panose="02020603050405020304" pitchFamily="18" charset="0"/>
                  <a:ea typeface="Open Sans"/>
                  <a:cs typeface="Times New Roman" panose="02020603050405020304" pitchFamily="18" charset="0"/>
                  <a:sym typeface="Open Sans"/>
                </a:rPr>
                <a:t>Do đó hiệu quả cao hơn TransE nhưng thấp hơn GAT và R-GCN.</a:t>
              </a:r>
            </a:p>
          </p:txBody>
        </p:sp>
        <p:sp>
          <p:nvSpPr>
            <p:cNvPr id="21" name="TextBox 21"/>
            <p:cNvSpPr txBox="1"/>
            <p:nvPr/>
          </p:nvSpPr>
          <p:spPr>
            <a:xfrm>
              <a:off x="1660940" y="360193"/>
              <a:ext cx="12767681" cy="795655"/>
            </a:xfrm>
            <a:prstGeom prst="rect">
              <a:avLst/>
            </a:prstGeom>
          </p:spPr>
          <p:txBody>
            <a:bodyPr lIns="0" tIns="0" rIns="0" bIns="0" rtlCol="0" anchor="t">
              <a:spAutoFit/>
            </a:bodyPr>
            <a:lstStyle/>
            <a:p>
              <a:pPr algn="l">
                <a:lnSpc>
                  <a:spcPts val="5040"/>
                </a:lnSpc>
              </a:pPr>
              <a:r>
                <a:rPr lang="en-US" sz="3600" b="1">
                  <a:solidFill>
                    <a:srgbClr val="FFFFFF"/>
                  </a:solidFill>
                  <a:latin typeface="Arial" panose="020B0604020202020204" pitchFamily="34" charset="0"/>
                  <a:ea typeface="Open Sans Bold"/>
                  <a:cs typeface="Arial" panose="020B0604020202020204" pitchFamily="34" charset="0"/>
                  <a:sym typeface="Open Sans Bold"/>
                </a:rPr>
                <a:t>GCN (Graph Convolutional Network)</a:t>
              </a:r>
            </a:p>
          </p:txBody>
        </p:sp>
        <p:sp>
          <p:nvSpPr>
            <p:cNvPr id="22" name="Freeform 22"/>
            <p:cNvSpPr/>
            <p:nvPr/>
          </p:nvSpPr>
          <p:spPr>
            <a:xfrm>
              <a:off x="315828" y="356204"/>
              <a:ext cx="870308" cy="870308"/>
            </a:xfrm>
            <a:custGeom>
              <a:avLst/>
              <a:gdLst/>
              <a:ahLst/>
              <a:cxnLst/>
              <a:rect l="l" t="t" r="r" b="b"/>
              <a:pathLst>
                <a:path w="870308" h="870308">
                  <a:moveTo>
                    <a:pt x="0" y="0"/>
                  </a:moveTo>
                  <a:lnTo>
                    <a:pt x="870308" y="0"/>
                  </a:lnTo>
                  <a:lnTo>
                    <a:pt x="870308" y="870308"/>
                  </a:lnTo>
                  <a:lnTo>
                    <a:pt x="0" y="8703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grpSp>
        <p:nvGrpSpPr>
          <p:cNvPr id="23" name="Group 23"/>
          <p:cNvGrpSpPr/>
          <p:nvPr/>
        </p:nvGrpSpPr>
        <p:grpSpPr>
          <a:xfrm>
            <a:off x="15377547" y="129640"/>
            <a:ext cx="2798184" cy="1388542"/>
            <a:chOff x="0" y="0"/>
            <a:chExt cx="3730912" cy="1851389"/>
          </a:xfrm>
        </p:grpSpPr>
        <p:sp>
          <p:nvSpPr>
            <p:cNvPr id="24" name="Freeform 24"/>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12"/>
              <a:stretch>
                <a:fillRect/>
              </a:stretch>
            </a:blipFill>
          </p:spPr>
        </p:sp>
        <p:sp>
          <p:nvSpPr>
            <p:cNvPr id="25" name="Freeform 25"/>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13"/>
              <a:stretch>
                <a:fillRect/>
              </a:stretch>
            </a:blipFill>
          </p:spPr>
        </p:sp>
      </p:grpSp>
    </p:spTree>
  </p:cSld>
  <p:clrMapOvr>
    <a:masterClrMapping/>
  </p:clrMapOvr>
  <p:transition spd="slow">
    <p:cover dir="lu"/>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13334422" y="1987692"/>
            <a:ext cx="2373210" cy="2322780"/>
          </a:xfrm>
          <a:custGeom>
            <a:avLst/>
            <a:gdLst/>
            <a:ahLst/>
            <a:cxnLst/>
            <a:rect l="l" t="t" r="r" b="b"/>
            <a:pathLst>
              <a:path w="2373210" h="2322780">
                <a:moveTo>
                  <a:pt x="0" y="0"/>
                </a:moveTo>
                <a:lnTo>
                  <a:pt x="2373210" y="0"/>
                </a:lnTo>
                <a:lnTo>
                  <a:pt x="2373210" y="2322780"/>
                </a:lnTo>
                <a:lnTo>
                  <a:pt x="0" y="2322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6539929" y="7964220"/>
            <a:ext cx="2287938" cy="2322780"/>
          </a:xfrm>
          <a:custGeom>
            <a:avLst/>
            <a:gdLst/>
            <a:ahLst/>
            <a:cxnLst/>
            <a:rect l="l" t="t" r="r" b="b"/>
            <a:pathLst>
              <a:path w="2287938" h="2322780">
                <a:moveTo>
                  <a:pt x="2287938" y="0"/>
                </a:moveTo>
                <a:lnTo>
                  <a:pt x="0" y="0"/>
                </a:lnTo>
                <a:lnTo>
                  <a:pt x="0" y="2322780"/>
                </a:lnTo>
                <a:lnTo>
                  <a:pt x="2287938" y="2322780"/>
                </a:lnTo>
                <a:lnTo>
                  <a:pt x="228793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658560" y="-496815"/>
            <a:ext cx="721229" cy="1867260"/>
          </a:xfrm>
          <a:custGeom>
            <a:avLst/>
            <a:gdLst/>
            <a:ahLst/>
            <a:cxnLst/>
            <a:rect l="l" t="t" r="r" b="b"/>
            <a:pathLst>
              <a:path w="721229" h="1867260">
                <a:moveTo>
                  <a:pt x="0" y="0"/>
                </a:moveTo>
                <a:lnTo>
                  <a:pt x="721230" y="0"/>
                </a:lnTo>
                <a:lnTo>
                  <a:pt x="721230" y="1867259"/>
                </a:lnTo>
                <a:lnTo>
                  <a:pt x="0" y="18672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rot="-10800000">
            <a:off x="-1253728" y="8347718"/>
            <a:ext cx="2507456" cy="3086100"/>
            <a:chOff x="0" y="0"/>
            <a:chExt cx="660400" cy="812800"/>
          </a:xfrm>
        </p:grpSpPr>
        <p:sp>
          <p:nvSpPr>
            <p:cNvPr id="6" name="Freeform 6"/>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alpha val="0"/>
              </a:srgbClr>
            </a:solidFill>
            <a:ln w="428625" cap="sq">
              <a:solidFill>
                <a:srgbClr val="0F3460"/>
              </a:solidFill>
              <a:prstDash val="solid"/>
              <a:miter/>
            </a:ln>
          </p:spPr>
        </p:sp>
        <p:sp>
          <p:nvSpPr>
            <p:cNvPr id="7" name="TextBox 7"/>
            <p:cNvSpPr txBox="1"/>
            <p:nvPr/>
          </p:nvSpPr>
          <p:spPr>
            <a:xfrm>
              <a:off x="0" y="-57150"/>
              <a:ext cx="660400" cy="742950"/>
            </a:xfrm>
            <a:prstGeom prst="rect">
              <a:avLst/>
            </a:prstGeom>
          </p:spPr>
          <p:txBody>
            <a:bodyPr lIns="50800" tIns="50800" rIns="50800" bIns="50800" rtlCol="0" anchor="ctr"/>
            <a:lstStyle/>
            <a:p>
              <a:pPr algn="ctr">
                <a:lnSpc>
                  <a:spcPts val="3643"/>
                </a:lnSpc>
              </a:pPr>
              <a:endParaRPr/>
            </a:p>
          </p:txBody>
        </p:sp>
      </p:grpSp>
      <p:grpSp>
        <p:nvGrpSpPr>
          <p:cNvPr id="8" name="Group 8"/>
          <p:cNvGrpSpPr/>
          <p:nvPr/>
        </p:nvGrpSpPr>
        <p:grpSpPr>
          <a:xfrm>
            <a:off x="3036687" y="5244994"/>
            <a:ext cx="12878103" cy="4235004"/>
            <a:chOff x="0" y="-376112"/>
            <a:chExt cx="17170804" cy="6470540"/>
          </a:xfrm>
        </p:grpSpPr>
        <p:grpSp>
          <p:nvGrpSpPr>
            <p:cNvPr id="9" name="Group 9"/>
            <p:cNvGrpSpPr/>
            <p:nvPr/>
          </p:nvGrpSpPr>
          <p:grpSpPr>
            <a:xfrm>
              <a:off x="0" y="-376112"/>
              <a:ext cx="17170804" cy="6470540"/>
              <a:chOff x="0" y="-57150"/>
              <a:chExt cx="2609093" cy="983195"/>
            </a:xfrm>
          </p:grpSpPr>
          <p:sp>
            <p:nvSpPr>
              <p:cNvPr id="10" name="Freeform 10"/>
              <p:cNvSpPr/>
              <p:nvPr/>
            </p:nvSpPr>
            <p:spPr>
              <a:xfrm>
                <a:off x="0" y="0"/>
                <a:ext cx="2609093" cy="926045"/>
              </a:xfrm>
              <a:custGeom>
                <a:avLst/>
                <a:gdLst/>
                <a:ahLst/>
                <a:cxnLst/>
                <a:rect l="l" t="t" r="r" b="b"/>
                <a:pathLst>
                  <a:path w="2609093" h="926045">
                    <a:moveTo>
                      <a:pt x="30660" y="0"/>
                    </a:moveTo>
                    <a:lnTo>
                      <a:pt x="2578434" y="0"/>
                    </a:lnTo>
                    <a:cubicBezTo>
                      <a:pt x="2586565" y="0"/>
                      <a:pt x="2594364" y="3230"/>
                      <a:pt x="2600113" y="8980"/>
                    </a:cubicBezTo>
                    <a:cubicBezTo>
                      <a:pt x="2605863" y="14730"/>
                      <a:pt x="2609093" y="22528"/>
                      <a:pt x="2609093" y="30660"/>
                    </a:cubicBezTo>
                    <a:lnTo>
                      <a:pt x="2609093" y="895385"/>
                    </a:lnTo>
                    <a:cubicBezTo>
                      <a:pt x="2609093" y="912318"/>
                      <a:pt x="2595367" y="926045"/>
                      <a:pt x="2578434" y="926045"/>
                    </a:cubicBezTo>
                    <a:lnTo>
                      <a:pt x="30660" y="926045"/>
                    </a:lnTo>
                    <a:cubicBezTo>
                      <a:pt x="13727" y="926045"/>
                      <a:pt x="0" y="912318"/>
                      <a:pt x="0" y="895385"/>
                    </a:cubicBezTo>
                    <a:lnTo>
                      <a:pt x="0" y="30660"/>
                    </a:lnTo>
                    <a:cubicBezTo>
                      <a:pt x="0" y="13727"/>
                      <a:pt x="13727" y="0"/>
                      <a:pt x="30660" y="0"/>
                    </a:cubicBezTo>
                    <a:close/>
                  </a:path>
                </a:pathLst>
              </a:custGeom>
              <a:solidFill>
                <a:srgbClr val="245095"/>
              </a:solidFill>
            </p:spPr>
          </p:sp>
          <p:sp>
            <p:nvSpPr>
              <p:cNvPr id="11" name="TextBox 11"/>
              <p:cNvSpPr txBox="1"/>
              <p:nvPr/>
            </p:nvSpPr>
            <p:spPr>
              <a:xfrm>
                <a:off x="0" y="-57150"/>
                <a:ext cx="2609093" cy="983195"/>
              </a:xfrm>
              <a:prstGeom prst="rect">
                <a:avLst/>
              </a:prstGeom>
            </p:spPr>
            <p:txBody>
              <a:bodyPr lIns="50800" tIns="50800" rIns="50800" bIns="50800" rtlCol="0" anchor="ctr"/>
              <a:lstStyle/>
              <a:p>
                <a:pPr algn="ctr">
                  <a:lnSpc>
                    <a:spcPts val="3643"/>
                  </a:lnSpc>
                </a:pPr>
                <a:endParaRPr/>
              </a:p>
            </p:txBody>
          </p:sp>
        </p:grpSp>
        <p:sp>
          <p:nvSpPr>
            <p:cNvPr id="12" name="Freeform 12"/>
            <p:cNvSpPr/>
            <p:nvPr/>
          </p:nvSpPr>
          <p:spPr>
            <a:xfrm>
              <a:off x="312772" y="353148"/>
              <a:ext cx="876421" cy="876421"/>
            </a:xfrm>
            <a:custGeom>
              <a:avLst/>
              <a:gdLst/>
              <a:ahLst/>
              <a:cxnLst/>
              <a:rect l="l" t="t" r="r" b="b"/>
              <a:pathLst>
                <a:path w="876421" h="876421">
                  <a:moveTo>
                    <a:pt x="0" y="0"/>
                  </a:moveTo>
                  <a:lnTo>
                    <a:pt x="876421" y="0"/>
                  </a:lnTo>
                  <a:lnTo>
                    <a:pt x="876421" y="876421"/>
                  </a:lnTo>
                  <a:lnTo>
                    <a:pt x="0" y="8764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750983" y="1482873"/>
              <a:ext cx="15422979" cy="4037427"/>
            </a:xfrm>
            <a:prstGeom prst="rect">
              <a:avLst/>
            </a:prstGeom>
          </p:spPr>
          <p:txBody>
            <a:bodyPr lIns="0" tIns="0" rIns="0" bIns="0" rtlCol="0" anchor="t">
              <a:spAutoFit/>
            </a:bodyPr>
            <a:lstStyle/>
            <a:p>
              <a:pPr marL="561341" lvl="1" indent="-280670" algn="just">
                <a:lnSpc>
                  <a:spcPts val="4160"/>
                </a:lnSpc>
                <a:buFont typeface="Arial"/>
                <a:buChar char="•"/>
              </a:pPr>
              <a:r>
                <a:rPr lang="en-US" sz="2800">
                  <a:solidFill>
                    <a:srgbClr val="FFFFFF"/>
                  </a:solidFill>
                  <a:latin typeface="Times New Roman" panose="02020603050405020304" pitchFamily="18" charset="0"/>
                  <a:ea typeface="Open Sans"/>
                  <a:cs typeface="Times New Roman" panose="02020603050405020304" pitchFamily="18" charset="0"/>
                  <a:sym typeface="Open Sans"/>
                </a:rPr>
                <a:t>Ưu điểm lớn nhất là khả năng học tốt từ đồ thị có nhãn cạnh (edge labels), rất phù hợp cho bài toán tìm kiếm ảnh từ triplet (s, p, o) có quan hệ rõ ràng.</a:t>
              </a:r>
            </a:p>
            <a:p>
              <a:pPr marL="561341" lvl="1" indent="-280670" algn="just">
                <a:lnSpc>
                  <a:spcPts val="4160"/>
                </a:lnSpc>
                <a:buFont typeface="Arial"/>
                <a:buChar char="•"/>
              </a:pPr>
              <a:r>
                <a:rPr lang="en-US" sz="2800">
                  <a:solidFill>
                    <a:srgbClr val="FFFFFF"/>
                  </a:solidFill>
                  <a:latin typeface="Times New Roman" panose="02020603050405020304" pitchFamily="18" charset="0"/>
                  <a:ea typeface="Open Sans"/>
                  <a:cs typeface="Times New Roman" panose="02020603050405020304" pitchFamily="18" charset="0"/>
                  <a:sym typeface="Open Sans"/>
                </a:rPr>
                <a:t>Mỗi quan hệ (predicate) được xử lý riêng biệt → giúp mô hình hiểu rõ vai trò khác nhau của các mối quan hệ trong ảnh.</a:t>
              </a:r>
            </a:p>
            <a:p>
              <a:pPr marL="561341" lvl="1" indent="-280670" algn="just">
                <a:lnSpc>
                  <a:spcPts val="4160"/>
                </a:lnSpc>
                <a:buFont typeface="Arial"/>
                <a:buChar char="•"/>
              </a:pPr>
              <a:r>
                <a:rPr lang="en-US" sz="2800">
                  <a:solidFill>
                    <a:srgbClr val="FFFFFF"/>
                  </a:solidFill>
                  <a:latin typeface="Times New Roman" panose="02020603050405020304" pitchFamily="18" charset="0"/>
                  <a:ea typeface="Open Sans"/>
                  <a:cs typeface="Times New Roman" panose="02020603050405020304" pitchFamily="18" charset="0"/>
                  <a:sym typeface="Open Sans"/>
                </a:rPr>
                <a:t>Điều này giúp cải thiện đáng kể</a:t>
              </a:r>
              <a:r>
                <a:rPr lang="vi-VN" sz="2800">
                  <a:solidFill>
                    <a:srgbClr val="FFFFFF"/>
                  </a:solidFill>
                  <a:latin typeface="Times New Roman" panose="02020603050405020304" pitchFamily="18" charset="0"/>
                  <a:ea typeface="Open Sans"/>
                  <a:cs typeface="Times New Roman" panose="02020603050405020304" pitchFamily="18" charset="0"/>
                  <a:sym typeface="Open Sans"/>
                </a:rPr>
                <a:t> độ chính xác</a:t>
              </a:r>
              <a:r>
                <a:rPr lang="en-US" sz="2800">
                  <a:solidFill>
                    <a:srgbClr val="FFFFFF"/>
                  </a:solidFill>
                  <a:latin typeface="Times New Roman" panose="02020603050405020304" pitchFamily="18" charset="0"/>
                  <a:ea typeface="Open Sans"/>
                  <a:cs typeface="Times New Roman" panose="02020603050405020304" pitchFamily="18" charset="0"/>
                  <a:sym typeface="Open Sans"/>
                </a:rPr>
                <a:t>.</a:t>
              </a:r>
            </a:p>
          </p:txBody>
        </p:sp>
        <p:sp>
          <p:nvSpPr>
            <p:cNvPr id="14" name="TextBox 14"/>
            <p:cNvSpPr txBox="1"/>
            <p:nvPr/>
          </p:nvSpPr>
          <p:spPr>
            <a:xfrm>
              <a:off x="1660940" y="360193"/>
              <a:ext cx="15509864" cy="795655"/>
            </a:xfrm>
            <a:prstGeom prst="rect">
              <a:avLst/>
            </a:prstGeom>
          </p:spPr>
          <p:txBody>
            <a:bodyPr lIns="0" tIns="0" rIns="0" bIns="0" rtlCol="0" anchor="t">
              <a:spAutoFit/>
            </a:bodyPr>
            <a:lstStyle/>
            <a:p>
              <a:pPr algn="l">
                <a:lnSpc>
                  <a:spcPts val="5040"/>
                </a:lnSpc>
              </a:pPr>
              <a:r>
                <a:rPr lang="en-US" sz="3600" b="1">
                  <a:solidFill>
                    <a:srgbClr val="FFFFFF"/>
                  </a:solidFill>
                  <a:latin typeface="Arial" panose="020B0604020202020204" pitchFamily="34" charset="0"/>
                  <a:ea typeface="Open Sans Bold"/>
                  <a:cs typeface="Arial" panose="020B0604020202020204" pitchFamily="34" charset="0"/>
                  <a:sym typeface="Open Sans Bold"/>
                </a:rPr>
                <a:t>R-GCN (Relational Graph Convolutional Network)</a:t>
              </a:r>
            </a:p>
          </p:txBody>
        </p:sp>
      </p:grpSp>
      <p:grpSp>
        <p:nvGrpSpPr>
          <p:cNvPr id="15" name="Group 15"/>
          <p:cNvGrpSpPr/>
          <p:nvPr/>
        </p:nvGrpSpPr>
        <p:grpSpPr>
          <a:xfrm>
            <a:off x="1019175" y="1154664"/>
            <a:ext cx="10401195" cy="3988836"/>
            <a:chOff x="0" y="0"/>
            <a:chExt cx="13868260" cy="5318448"/>
          </a:xfrm>
        </p:grpSpPr>
        <p:grpSp>
          <p:nvGrpSpPr>
            <p:cNvPr id="16" name="Group 16"/>
            <p:cNvGrpSpPr/>
            <p:nvPr/>
          </p:nvGrpSpPr>
          <p:grpSpPr>
            <a:xfrm>
              <a:off x="0" y="0"/>
              <a:ext cx="13868260" cy="5318448"/>
              <a:chOff x="0" y="0"/>
              <a:chExt cx="2550007" cy="977922"/>
            </a:xfrm>
          </p:grpSpPr>
          <p:sp>
            <p:nvSpPr>
              <p:cNvPr id="17" name="Freeform 17"/>
              <p:cNvSpPr/>
              <p:nvPr/>
            </p:nvSpPr>
            <p:spPr>
              <a:xfrm>
                <a:off x="0" y="0"/>
                <a:ext cx="2550007" cy="977922"/>
              </a:xfrm>
              <a:custGeom>
                <a:avLst/>
                <a:gdLst/>
                <a:ahLst/>
                <a:cxnLst/>
                <a:rect l="l" t="t" r="r" b="b"/>
                <a:pathLst>
                  <a:path w="2550007" h="977922">
                    <a:moveTo>
                      <a:pt x="37961" y="0"/>
                    </a:moveTo>
                    <a:lnTo>
                      <a:pt x="2512046" y="0"/>
                    </a:lnTo>
                    <a:cubicBezTo>
                      <a:pt x="2522114" y="0"/>
                      <a:pt x="2531770" y="3999"/>
                      <a:pt x="2538889" y="11118"/>
                    </a:cubicBezTo>
                    <a:cubicBezTo>
                      <a:pt x="2546008" y="18238"/>
                      <a:pt x="2550007" y="27893"/>
                      <a:pt x="2550007" y="37961"/>
                    </a:cubicBezTo>
                    <a:lnTo>
                      <a:pt x="2550007" y="939962"/>
                    </a:lnTo>
                    <a:cubicBezTo>
                      <a:pt x="2550007" y="960927"/>
                      <a:pt x="2533012" y="977922"/>
                      <a:pt x="2512046" y="977922"/>
                    </a:cubicBezTo>
                    <a:lnTo>
                      <a:pt x="37961" y="977922"/>
                    </a:lnTo>
                    <a:cubicBezTo>
                      <a:pt x="27893" y="977922"/>
                      <a:pt x="18238" y="973923"/>
                      <a:pt x="11118" y="966804"/>
                    </a:cubicBezTo>
                    <a:cubicBezTo>
                      <a:pt x="3999" y="959685"/>
                      <a:pt x="0" y="950029"/>
                      <a:pt x="0" y="939962"/>
                    </a:cubicBezTo>
                    <a:lnTo>
                      <a:pt x="0" y="37961"/>
                    </a:lnTo>
                    <a:cubicBezTo>
                      <a:pt x="0" y="27893"/>
                      <a:pt x="3999" y="18238"/>
                      <a:pt x="11118" y="11118"/>
                    </a:cubicBezTo>
                    <a:cubicBezTo>
                      <a:pt x="18238" y="3999"/>
                      <a:pt x="27893" y="0"/>
                      <a:pt x="37961" y="0"/>
                    </a:cubicBezTo>
                    <a:close/>
                  </a:path>
                </a:pathLst>
              </a:custGeom>
              <a:solidFill>
                <a:srgbClr val="245095"/>
              </a:solidFill>
            </p:spPr>
          </p:sp>
          <p:sp>
            <p:nvSpPr>
              <p:cNvPr id="18" name="TextBox 18"/>
              <p:cNvSpPr txBox="1"/>
              <p:nvPr/>
            </p:nvSpPr>
            <p:spPr>
              <a:xfrm>
                <a:off x="0" y="-57150"/>
                <a:ext cx="2550007" cy="1035072"/>
              </a:xfrm>
              <a:prstGeom prst="rect">
                <a:avLst/>
              </a:prstGeom>
            </p:spPr>
            <p:txBody>
              <a:bodyPr lIns="50800" tIns="50800" rIns="50800" bIns="50800" rtlCol="0" anchor="ctr"/>
              <a:lstStyle/>
              <a:p>
                <a:pPr algn="ctr">
                  <a:lnSpc>
                    <a:spcPts val="3643"/>
                  </a:lnSpc>
                </a:pPr>
                <a:endParaRPr/>
              </a:p>
            </p:txBody>
          </p:sp>
        </p:grpSp>
        <p:sp>
          <p:nvSpPr>
            <p:cNvPr id="19" name="Freeform 19"/>
            <p:cNvSpPr/>
            <p:nvPr/>
          </p:nvSpPr>
          <p:spPr>
            <a:xfrm>
              <a:off x="325773" y="335671"/>
              <a:ext cx="857272" cy="857272"/>
            </a:xfrm>
            <a:custGeom>
              <a:avLst/>
              <a:gdLst/>
              <a:ahLst/>
              <a:cxnLst/>
              <a:rect l="l" t="t" r="r" b="b"/>
              <a:pathLst>
                <a:path w="857272" h="857272">
                  <a:moveTo>
                    <a:pt x="0" y="0"/>
                  </a:moveTo>
                  <a:lnTo>
                    <a:pt x="857272" y="0"/>
                  </a:lnTo>
                  <a:lnTo>
                    <a:pt x="857272" y="857272"/>
                  </a:lnTo>
                  <a:lnTo>
                    <a:pt x="0" y="8572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TextBox 20"/>
            <p:cNvSpPr txBox="1"/>
            <p:nvPr/>
          </p:nvSpPr>
          <p:spPr>
            <a:xfrm>
              <a:off x="1636284" y="333142"/>
              <a:ext cx="12220457" cy="795655"/>
            </a:xfrm>
            <a:prstGeom prst="rect">
              <a:avLst/>
            </a:prstGeom>
          </p:spPr>
          <p:txBody>
            <a:bodyPr lIns="0" tIns="0" rIns="0" bIns="0" rtlCol="0" anchor="t">
              <a:spAutoFit/>
            </a:bodyPr>
            <a:lstStyle/>
            <a:p>
              <a:pPr algn="l">
                <a:lnSpc>
                  <a:spcPts val="5040"/>
                </a:lnSpc>
              </a:pPr>
              <a:r>
                <a:rPr lang="en-US" sz="3600" b="1">
                  <a:solidFill>
                    <a:srgbClr val="FFFFFF"/>
                  </a:solidFill>
                  <a:latin typeface="Arial" panose="020B0604020202020204" pitchFamily="34" charset="0"/>
                  <a:ea typeface="Open Sans Bold"/>
                  <a:cs typeface="Arial" panose="020B0604020202020204" pitchFamily="34" charset="0"/>
                  <a:sym typeface="Open Sans Bold"/>
                </a:rPr>
                <a:t>GAT (Graph Attention Network)</a:t>
              </a:r>
            </a:p>
          </p:txBody>
        </p:sp>
        <p:sp>
          <p:nvSpPr>
            <p:cNvPr id="21" name="TextBox 21"/>
            <p:cNvSpPr txBox="1"/>
            <p:nvPr/>
          </p:nvSpPr>
          <p:spPr>
            <a:xfrm>
              <a:off x="754409" y="1455823"/>
              <a:ext cx="12220457" cy="3515321"/>
            </a:xfrm>
            <a:prstGeom prst="rect">
              <a:avLst/>
            </a:prstGeom>
          </p:spPr>
          <p:txBody>
            <a:bodyPr lIns="0" tIns="0" rIns="0" bIns="0" rtlCol="0" anchor="t">
              <a:spAutoFit/>
            </a:bodyPr>
            <a:lstStyle/>
            <a:p>
              <a:pPr marL="561334" lvl="1" indent="-280667" algn="just">
                <a:lnSpc>
                  <a:spcPts val="4159"/>
                </a:lnSpc>
                <a:buFont typeface="Arial"/>
                <a:buChar char="•"/>
              </a:pPr>
              <a:r>
                <a:rPr lang="en-US" sz="2800">
                  <a:solidFill>
                    <a:srgbClr val="FFFFFF"/>
                  </a:solidFill>
                  <a:latin typeface="Times New Roman" panose="02020603050405020304" pitchFamily="18" charset="0"/>
                  <a:ea typeface="Open Sans"/>
                  <a:cs typeface="Times New Roman" panose="02020603050405020304" pitchFamily="18" charset="0"/>
                  <a:sym typeface="Open Sans"/>
                </a:rPr>
                <a:t>Dùng attention để học trọng số khác nhau giữa các nút lân cận → tăng hiệu quả học biểu diễn, đặc biệt trong các trường hợp đồ thị phức tạp.</a:t>
              </a:r>
            </a:p>
            <a:p>
              <a:pPr marL="561334" lvl="1" indent="-280667" algn="just">
                <a:lnSpc>
                  <a:spcPts val="4159"/>
                </a:lnSpc>
                <a:buFont typeface="Arial"/>
                <a:buChar char="•"/>
              </a:pPr>
              <a:r>
                <a:rPr lang="en-US" sz="2800">
                  <a:solidFill>
                    <a:srgbClr val="FFFFFF"/>
                  </a:solidFill>
                  <a:latin typeface="Times New Roman" panose="02020603050405020304" pitchFamily="18" charset="0"/>
                  <a:ea typeface="Open Sans"/>
                  <a:cs typeface="Times New Roman" panose="02020603050405020304" pitchFamily="18" charset="0"/>
                  <a:sym typeface="Open Sans"/>
                </a:rPr>
                <a:t>Không tận dụng nhãn cạnh như R-GCN nên</a:t>
              </a:r>
              <a:r>
                <a:rPr lang="vi-VN" sz="2800">
                  <a:solidFill>
                    <a:srgbClr val="FFFFFF"/>
                  </a:solidFill>
                  <a:latin typeface="Times New Roman" panose="02020603050405020304" pitchFamily="18" charset="0"/>
                  <a:ea typeface="Open Sans"/>
                  <a:cs typeface="Times New Roman" panose="02020603050405020304" pitchFamily="18" charset="0"/>
                  <a:sym typeface="Open Sans"/>
                </a:rPr>
                <a:t> độ chính xác</a:t>
              </a:r>
              <a:r>
                <a:rPr lang="en-US" sz="2800">
                  <a:solidFill>
                    <a:srgbClr val="FFFFFF"/>
                  </a:solidFill>
                  <a:latin typeface="Times New Roman" panose="02020603050405020304" pitchFamily="18" charset="0"/>
                  <a:ea typeface="Open Sans"/>
                  <a:cs typeface="Times New Roman" panose="02020603050405020304" pitchFamily="18" charset="0"/>
                  <a:sym typeface="Open Sans"/>
                </a:rPr>
                <a:t> thường thấp hơn một chút.</a:t>
              </a:r>
            </a:p>
          </p:txBody>
        </p:sp>
      </p:grpSp>
      <p:grpSp>
        <p:nvGrpSpPr>
          <p:cNvPr id="22" name="Group 22"/>
          <p:cNvGrpSpPr/>
          <p:nvPr/>
        </p:nvGrpSpPr>
        <p:grpSpPr>
          <a:xfrm>
            <a:off x="15377547" y="129640"/>
            <a:ext cx="2798184" cy="1388542"/>
            <a:chOff x="0" y="0"/>
            <a:chExt cx="3730912" cy="1851389"/>
          </a:xfrm>
        </p:grpSpPr>
        <p:sp>
          <p:nvSpPr>
            <p:cNvPr id="23" name="Freeform 23"/>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12"/>
              <a:stretch>
                <a:fillRect/>
              </a:stretch>
            </a:blipFill>
          </p:spPr>
        </p:sp>
        <p:sp>
          <p:nvSpPr>
            <p:cNvPr id="24" name="Freeform 24"/>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13"/>
              <a:stretch>
                <a:fillRect/>
              </a:stretch>
            </a:blipFill>
          </p:spPr>
        </p:sp>
      </p:grpSp>
    </p:spTree>
  </p:cSld>
  <p:clrMapOvr>
    <a:masterClrMapping/>
  </p:clrMapOvr>
  <p:transition spd="slow">
    <p:cover dir="l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2">
            <a:extLst>
              <a:ext uri="{FF2B5EF4-FFF2-40B4-BE49-F238E27FC236}">
                <a16:creationId xmlns:a16="http://schemas.microsoft.com/office/drawing/2014/main" id="{6C9B58DE-4322-7FB3-BC33-9C5ED5B97FEC}"/>
              </a:ext>
            </a:extLst>
          </p:cNvPr>
          <p:cNvSpPr txBox="1"/>
          <p:nvPr/>
        </p:nvSpPr>
        <p:spPr>
          <a:xfrm>
            <a:off x="4014235" y="346075"/>
            <a:ext cx="10259531" cy="1117742"/>
          </a:xfrm>
          <a:prstGeom prst="rect">
            <a:avLst/>
          </a:prstGeom>
        </p:spPr>
        <p:txBody>
          <a:bodyPr lIns="0" tIns="0" rIns="0" bIns="0" rtlCol="0" anchor="t">
            <a:spAutoFit/>
          </a:bodyPr>
          <a:lstStyle/>
          <a:p>
            <a:pPr algn="ctr">
              <a:lnSpc>
                <a:spcPts val="9799"/>
              </a:lnSpc>
            </a:pPr>
            <a:r>
              <a:rPr lang="en-US" sz="6000" b="1">
                <a:solidFill>
                  <a:srgbClr val="245095"/>
                </a:solidFill>
                <a:latin typeface="Arial" panose="020B0604020202020204" pitchFamily="34" charset="0"/>
                <a:ea typeface="Open Sans Bold"/>
                <a:cs typeface="Arial" panose="020B0604020202020204" pitchFamily="34" charset="0"/>
                <a:sym typeface="Open Sans Bold"/>
              </a:rPr>
              <a:t>GIAO </a:t>
            </a:r>
            <a:r>
              <a:rPr lang="vi-VN" sz="6000" b="1">
                <a:solidFill>
                  <a:srgbClr val="245095"/>
                </a:solidFill>
                <a:latin typeface="Arial" panose="020B0604020202020204" pitchFamily="34" charset="0"/>
                <a:ea typeface="Open Sans Bold"/>
                <a:cs typeface="Arial" panose="020B0604020202020204" pitchFamily="34" charset="0"/>
                <a:sym typeface="Open Sans Bold"/>
              </a:rPr>
              <a:t>DIỆN NGƯỜI DÙNG</a:t>
            </a:r>
            <a:endParaRPr lang="en-US" sz="6000" b="1">
              <a:solidFill>
                <a:srgbClr val="245095"/>
              </a:solidFill>
              <a:latin typeface="Arial" panose="020B0604020202020204" pitchFamily="34" charset="0"/>
              <a:ea typeface="Open Sans Bold"/>
              <a:cs typeface="Arial" panose="020B0604020202020204" pitchFamily="34" charset="0"/>
              <a:sym typeface="Open Sans Bold"/>
            </a:endParaRPr>
          </a:p>
        </p:txBody>
      </p:sp>
      <p:pic>
        <p:nvPicPr>
          <p:cNvPr id="5" name="Picture 4">
            <a:extLst>
              <a:ext uri="{FF2B5EF4-FFF2-40B4-BE49-F238E27FC236}">
                <a16:creationId xmlns:a16="http://schemas.microsoft.com/office/drawing/2014/main" id="{ED40B5B3-8ACD-E239-78E8-F1952D0623F6}"/>
              </a:ext>
            </a:extLst>
          </p:cNvPr>
          <p:cNvPicPr>
            <a:picLocks noChangeAspect="1"/>
          </p:cNvPicPr>
          <p:nvPr/>
        </p:nvPicPr>
        <p:blipFill>
          <a:blip r:embed="rId2"/>
          <a:stretch>
            <a:fillRect/>
          </a:stretch>
        </p:blipFill>
        <p:spPr>
          <a:xfrm>
            <a:off x="838200" y="1528889"/>
            <a:ext cx="16813971" cy="8430802"/>
          </a:xfrm>
          <a:prstGeom prst="rect">
            <a:avLst/>
          </a:prstGeom>
        </p:spPr>
      </p:pic>
    </p:spTree>
  </p:cSld>
  <p:clrMapOvr>
    <a:masterClrMapping/>
  </p:clrMapOvr>
  <p:transition spd="slow">
    <p:cover dir="l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AD99E-B5F8-721D-F0BA-F6024F4EC884}"/>
            </a:ext>
          </a:extLst>
        </p:cNvPr>
        <p:cNvGrpSpPr/>
        <p:nvPr/>
      </p:nvGrpSpPr>
      <p:grpSpPr>
        <a:xfrm>
          <a:off x="0" y="0"/>
          <a:ext cx="0" cy="0"/>
          <a:chOff x="0" y="0"/>
          <a:chExt cx="0" cy="0"/>
        </a:xfrm>
      </p:grpSpPr>
      <p:sp>
        <p:nvSpPr>
          <p:cNvPr id="3" name="TextBox 12">
            <a:extLst>
              <a:ext uri="{FF2B5EF4-FFF2-40B4-BE49-F238E27FC236}">
                <a16:creationId xmlns:a16="http://schemas.microsoft.com/office/drawing/2014/main" id="{6E29AA28-A428-292D-A636-8D5A22441888}"/>
              </a:ext>
            </a:extLst>
          </p:cNvPr>
          <p:cNvSpPr txBox="1"/>
          <p:nvPr/>
        </p:nvSpPr>
        <p:spPr>
          <a:xfrm>
            <a:off x="4014235" y="346075"/>
            <a:ext cx="10259531" cy="1117742"/>
          </a:xfrm>
          <a:prstGeom prst="rect">
            <a:avLst/>
          </a:prstGeom>
        </p:spPr>
        <p:txBody>
          <a:bodyPr lIns="0" tIns="0" rIns="0" bIns="0" rtlCol="0" anchor="t">
            <a:spAutoFit/>
          </a:bodyPr>
          <a:lstStyle/>
          <a:p>
            <a:pPr algn="ctr">
              <a:lnSpc>
                <a:spcPts val="9799"/>
              </a:lnSpc>
            </a:pPr>
            <a:r>
              <a:rPr lang="en-US" sz="6000" b="1">
                <a:solidFill>
                  <a:srgbClr val="245095"/>
                </a:solidFill>
                <a:latin typeface="Arial" panose="020B0604020202020204" pitchFamily="34" charset="0"/>
                <a:ea typeface="Open Sans Bold"/>
                <a:cs typeface="Arial" panose="020B0604020202020204" pitchFamily="34" charset="0"/>
                <a:sym typeface="Open Sans Bold"/>
              </a:rPr>
              <a:t>GIAO </a:t>
            </a:r>
            <a:r>
              <a:rPr lang="vi-VN" sz="6000" b="1">
                <a:solidFill>
                  <a:srgbClr val="245095"/>
                </a:solidFill>
                <a:latin typeface="Arial" panose="020B0604020202020204" pitchFamily="34" charset="0"/>
                <a:ea typeface="Open Sans Bold"/>
                <a:cs typeface="Arial" panose="020B0604020202020204" pitchFamily="34" charset="0"/>
                <a:sym typeface="Open Sans Bold"/>
              </a:rPr>
              <a:t>DIỆN NGƯỜI DÙNG</a:t>
            </a:r>
            <a:endParaRPr lang="en-US" sz="6000" b="1">
              <a:solidFill>
                <a:srgbClr val="245095"/>
              </a:solidFill>
              <a:latin typeface="Arial" panose="020B0604020202020204" pitchFamily="34" charset="0"/>
              <a:ea typeface="Open Sans Bold"/>
              <a:cs typeface="Arial" panose="020B0604020202020204" pitchFamily="34" charset="0"/>
              <a:sym typeface="Open Sans Bold"/>
            </a:endParaRPr>
          </a:p>
        </p:txBody>
      </p:sp>
      <p:pic>
        <p:nvPicPr>
          <p:cNvPr id="4" name="Picture 3">
            <a:extLst>
              <a:ext uri="{FF2B5EF4-FFF2-40B4-BE49-F238E27FC236}">
                <a16:creationId xmlns:a16="http://schemas.microsoft.com/office/drawing/2014/main" id="{2DD3859A-8DDD-1573-E969-389217702BDE}"/>
              </a:ext>
            </a:extLst>
          </p:cNvPr>
          <p:cNvPicPr>
            <a:picLocks noChangeAspect="1"/>
          </p:cNvPicPr>
          <p:nvPr/>
        </p:nvPicPr>
        <p:blipFill>
          <a:blip r:embed="rId2"/>
          <a:stretch>
            <a:fillRect/>
          </a:stretch>
        </p:blipFill>
        <p:spPr>
          <a:xfrm>
            <a:off x="684619" y="1562100"/>
            <a:ext cx="16918761" cy="8497486"/>
          </a:xfrm>
          <a:prstGeom prst="rect">
            <a:avLst/>
          </a:prstGeom>
        </p:spPr>
      </p:pic>
    </p:spTree>
    <p:extLst>
      <p:ext uri="{BB962C8B-B14F-4D97-AF65-F5344CB8AC3E}">
        <p14:creationId xmlns:p14="http://schemas.microsoft.com/office/powerpoint/2010/main" val="3610675221"/>
      </p:ext>
    </p:extLst>
  </p:cSld>
  <p:clrMapOvr>
    <a:masterClrMapping/>
  </p:clrMapOvr>
  <p:transition spd="slow">
    <p:cover dir="l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7EB8C-8095-67C4-6234-9AFBA9642718}"/>
              </a:ext>
            </a:extLst>
          </p:cNvPr>
          <p:cNvPicPr>
            <a:picLocks noChangeAspect="1"/>
          </p:cNvPicPr>
          <p:nvPr/>
        </p:nvPicPr>
        <p:blipFill>
          <a:blip r:embed="rId2"/>
          <a:stretch>
            <a:fillRect/>
          </a:stretch>
        </p:blipFill>
        <p:spPr>
          <a:xfrm>
            <a:off x="727488" y="980494"/>
            <a:ext cx="16833024" cy="8326012"/>
          </a:xfrm>
          <a:prstGeom prst="rect">
            <a:avLst/>
          </a:prstGeom>
        </p:spPr>
      </p:pic>
    </p:spTree>
    <p:extLst>
      <p:ext uri="{BB962C8B-B14F-4D97-AF65-F5344CB8AC3E}">
        <p14:creationId xmlns:p14="http://schemas.microsoft.com/office/powerpoint/2010/main" val="3522324144"/>
      </p:ext>
    </p:extLst>
  </p:cSld>
  <p:clrMapOvr>
    <a:masterClrMapping/>
  </p:clrMapOvr>
  <p:transition spd="slow">
    <p:cover dir="l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8407" y="1587983"/>
            <a:ext cx="8066149" cy="1767580"/>
            <a:chOff x="0" y="0"/>
            <a:chExt cx="10754866" cy="2356773"/>
          </a:xfrm>
        </p:grpSpPr>
        <p:grpSp>
          <p:nvGrpSpPr>
            <p:cNvPr id="3" name="Group 3"/>
            <p:cNvGrpSpPr/>
            <p:nvPr/>
          </p:nvGrpSpPr>
          <p:grpSpPr>
            <a:xfrm>
              <a:off x="527087" y="641841"/>
              <a:ext cx="10227779" cy="1714932"/>
              <a:chOff x="0" y="0"/>
              <a:chExt cx="2020302" cy="338752"/>
            </a:xfrm>
          </p:grpSpPr>
          <p:sp>
            <p:nvSpPr>
              <p:cNvPr id="4" name="Freeform 4"/>
              <p:cNvSpPr/>
              <p:nvPr/>
            </p:nvSpPr>
            <p:spPr>
              <a:xfrm>
                <a:off x="0" y="0"/>
                <a:ext cx="2020302" cy="338752"/>
              </a:xfrm>
              <a:custGeom>
                <a:avLst/>
                <a:gdLst/>
                <a:ahLst/>
                <a:cxnLst/>
                <a:rect l="l" t="t" r="r" b="b"/>
                <a:pathLst>
                  <a:path w="2020302" h="338752">
                    <a:moveTo>
                      <a:pt x="51473" y="0"/>
                    </a:moveTo>
                    <a:lnTo>
                      <a:pt x="1968829" y="0"/>
                    </a:lnTo>
                    <a:cubicBezTo>
                      <a:pt x="1982481" y="0"/>
                      <a:pt x="1995573" y="5423"/>
                      <a:pt x="2005226" y="15076"/>
                    </a:cubicBezTo>
                    <a:cubicBezTo>
                      <a:pt x="2014879" y="24729"/>
                      <a:pt x="2020302" y="37821"/>
                      <a:pt x="2020302" y="51473"/>
                    </a:cubicBezTo>
                    <a:lnTo>
                      <a:pt x="2020302" y="287279"/>
                    </a:lnTo>
                    <a:cubicBezTo>
                      <a:pt x="2020302" y="300931"/>
                      <a:pt x="2014879" y="314023"/>
                      <a:pt x="2005226" y="323676"/>
                    </a:cubicBezTo>
                    <a:cubicBezTo>
                      <a:pt x="1995573" y="333329"/>
                      <a:pt x="1982481" y="338752"/>
                      <a:pt x="1968829" y="338752"/>
                    </a:cubicBezTo>
                    <a:lnTo>
                      <a:pt x="51473" y="338752"/>
                    </a:lnTo>
                    <a:cubicBezTo>
                      <a:pt x="37821" y="338752"/>
                      <a:pt x="24729" y="333329"/>
                      <a:pt x="15076" y="323676"/>
                    </a:cubicBezTo>
                    <a:cubicBezTo>
                      <a:pt x="5423" y="314023"/>
                      <a:pt x="0" y="300931"/>
                      <a:pt x="0" y="287279"/>
                    </a:cubicBezTo>
                    <a:lnTo>
                      <a:pt x="0" y="51473"/>
                    </a:lnTo>
                    <a:cubicBezTo>
                      <a:pt x="0" y="37821"/>
                      <a:pt x="5423" y="24729"/>
                      <a:pt x="15076" y="15076"/>
                    </a:cubicBezTo>
                    <a:cubicBezTo>
                      <a:pt x="24729" y="5423"/>
                      <a:pt x="37821" y="0"/>
                      <a:pt x="51473" y="0"/>
                    </a:cubicBezTo>
                    <a:close/>
                  </a:path>
                </a:pathLst>
              </a:custGeom>
              <a:solidFill>
                <a:srgbClr val="245095"/>
              </a:solidFill>
            </p:spPr>
          </p:sp>
          <p:sp>
            <p:nvSpPr>
              <p:cNvPr id="5" name="TextBox 5"/>
              <p:cNvSpPr txBox="1"/>
              <p:nvPr/>
            </p:nvSpPr>
            <p:spPr>
              <a:xfrm>
                <a:off x="0" y="-57150"/>
                <a:ext cx="2020302" cy="395902"/>
              </a:xfrm>
              <a:prstGeom prst="rect">
                <a:avLst/>
              </a:prstGeom>
            </p:spPr>
            <p:txBody>
              <a:bodyPr lIns="50800" tIns="50800" rIns="50800" bIns="50800" rtlCol="0" anchor="ctr"/>
              <a:lstStyle/>
              <a:p>
                <a:pPr algn="ctr">
                  <a:lnSpc>
                    <a:spcPts val="3643"/>
                  </a:lnSpc>
                </a:pPr>
                <a:endParaRPr/>
              </a:p>
            </p:txBody>
          </p:sp>
        </p:grpSp>
        <p:sp>
          <p:nvSpPr>
            <p:cNvPr id="6" name="TextBox 6"/>
            <p:cNvSpPr txBox="1"/>
            <p:nvPr/>
          </p:nvSpPr>
          <p:spPr>
            <a:xfrm>
              <a:off x="1256316" y="1159371"/>
              <a:ext cx="7973747" cy="622723"/>
            </a:xfrm>
            <a:prstGeom prst="rect">
              <a:avLst/>
            </a:prstGeom>
          </p:spPr>
          <p:txBody>
            <a:bodyPr lIns="0" tIns="0" rIns="0" bIns="0" rtlCol="0" anchor="t">
              <a:spAutoFit/>
            </a:bodyPr>
            <a:lstStyle/>
            <a:p>
              <a:pPr algn="ctr">
                <a:lnSpc>
                  <a:spcPts val="3920"/>
                </a:lnSpc>
              </a:pPr>
              <a:r>
                <a:rPr lang="en-US" sz="2800" b="1">
                  <a:solidFill>
                    <a:srgbClr val="FFFFFF"/>
                  </a:solidFill>
                  <a:latin typeface="Arial" panose="020B0604020202020204" pitchFamily="34" charset="0"/>
                  <a:ea typeface="Open Sans Bold"/>
                  <a:cs typeface="Arial" panose="020B0604020202020204" pitchFamily="34" charset="0"/>
                  <a:sym typeface="Open Sans Bold"/>
                </a:rPr>
                <a:t>KẾT QUẢ</a:t>
              </a:r>
            </a:p>
          </p:txBody>
        </p:sp>
        <p:grpSp>
          <p:nvGrpSpPr>
            <p:cNvPr id="7" name="Group 7"/>
            <p:cNvGrpSpPr/>
            <p:nvPr/>
          </p:nvGrpSpPr>
          <p:grpSpPr>
            <a:xfrm>
              <a:off x="0" y="0"/>
              <a:ext cx="1499306" cy="149930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DC8"/>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643"/>
                  </a:lnSpc>
                </a:pPr>
                <a:endParaRPr/>
              </a:p>
            </p:txBody>
          </p:sp>
        </p:grpSp>
        <p:sp>
          <p:nvSpPr>
            <p:cNvPr id="10" name="Freeform 10"/>
            <p:cNvSpPr/>
            <p:nvPr/>
          </p:nvSpPr>
          <p:spPr>
            <a:xfrm>
              <a:off x="373064" y="373064"/>
              <a:ext cx="753179" cy="753179"/>
            </a:xfrm>
            <a:custGeom>
              <a:avLst/>
              <a:gdLst/>
              <a:ahLst/>
              <a:cxnLst/>
              <a:rect l="l" t="t" r="r" b="b"/>
              <a:pathLst>
                <a:path w="753179" h="753179">
                  <a:moveTo>
                    <a:pt x="0" y="0"/>
                  </a:moveTo>
                  <a:lnTo>
                    <a:pt x="753179" y="0"/>
                  </a:lnTo>
                  <a:lnTo>
                    <a:pt x="753179" y="753179"/>
                  </a:lnTo>
                  <a:lnTo>
                    <a:pt x="0" y="753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Freeform 11"/>
          <p:cNvSpPr/>
          <p:nvPr/>
        </p:nvSpPr>
        <p:spPr>
          <a:xfrm>
            <a:off x="16271806" y="7799669"/>
            <a:ext cx="1974988" cy="2126501"/>
          </a:xfrm>
          <a:custGeom>
            <a:avLst/>
            <a:gdLst/>
            <a:ahLst/>
            <a:cxnLst/>
            <a:rect l="l" t="t" r="r" b="b"/>
            <a:pathLst>
              <a:path w="1974988" h="2126501">
                <a:moveTo>
                  <a:pt x="0" y="0"/>
                </a:moveTo>
                <a:lnTo>
                  <a:pt x="1974988" y="0"/>
                </a:lnTo>
                <a:lnTo>
                  <a:pt x="1974988" y="2126501"/>
                </a:lnTo>
                <a:lnTo>
                  <a:pt x="0" y="21265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4014235" y="346075"/>
            <a:ext cx="10259531" cy="1146852"/>
          </a:xfrm>
          <a:prstGeom prst="rect">
            <a:avLst/>
          </a:prstGeom>
        </p:spPr>
        <p:txBody>
          <a:bodyPr lIns="0" tIns="0" rIns="0" bIns="0" rtlCol="0" anchor="t">
            <a:spAutoFit/>
          </a:bodyPr>
          <a:lstStyle/>
          <a:p>
            <a:pPr algn="ctr">
              <a:lnSpc>
                <a:spcPts val="9799"/>
              </a:lnSpc>
            </a:pPr>
            <a:r>
              <a:rPr lang="en-US" sz="6999" b="1">
                <a:solidFill>
                  <a:srgbClr val="245095"/>
                </a:solidFill>
                <a:latin typeface="Arial" panose="020B0604020202020204" pitchFamily="34" charset="0"/>
                <a:ea typeface="Open Sans Bold"/>
                <a:cs typeface="Arial" panose="020B0604020202020204" pitchFamily="34" charset="0"/>
                <a:sym typeface="Open Sans Bold"/>
              </a:rPr>
              <a:t>KẾT QUẢ VÀ HẠN CHẾ</a:t>
            </a:r>
          </a:p>
        </p:txBody>
      </p:sp>
      <p:sp>
        <p:nvSpPr>
          <p:cNvPr id="13" name="TextBox 13"/>
          <p:cNvSpPr txBox="1"/>
          <p:nvPr/>
        </p:nvSpPr>
        <p:spPr>
          <a:xfrm>
            <a:off x="923722" y="3471715"/>
            <a:ext cx="7458278" cy="6278707"/>
          </a:xfrm>
          <a:prstGeom prst="rect">
            <a:avLst/>
          </a:prstGeom>
        </p:spPr>
        <p:txBody>
          <a:bodyPr wrap="square" lIns="0" tIns="0" rIns="0" bIns="0" rtlCol="0" anchor="t">
            <a:spAutoFit/>
          </a:bodyPr>
          <a:lstStyle/>
          <a:p>
            <a:pPr marL="539749" lvl="1" indent="-269875" algn="just">
              <a:lnSpc>
                <a:spcPts val="4499"/>
              </a:lnSpc>
              <a:buFont typeface="Arial"/>
              <a:buChar char="•"/>
            </a:pPr>
            <a:r>
              <a:rPr lang="en-US" sz="2800">
                <a:solidFill>
                  <a:srgbClr val="000000"/>
                </a:solidFill>
                <a:latin typeface="Times New Roman" panose="02020603050405020304" pitchFamily="18" charset="0"/>
                <a:ea typeface="Open Sans"/>
                <a:cs typeface="Times New Roman" panose="02020603050405020304" pitchFamily="18" charset="0"/>
                <a:sym typeface="Open Sans"/>
              </a:rPr>
              <a:t>Xây dựng thành công hệ thống tìm kiếm ảnh từ triplet (s, p, o) trích xuất từ caption COCO2017.</a:t>
            </a:r>
          </a:p>
          <a:p>
            <a:pPr marL="539749" lvl="1" indent="-269875" algn="just">
              <a:lnSpc>
                <a:spcPts val="4499"/>
              </a:lnSpc>
              <a:buFont typeface="Arial"/>
              <a:buChar char="•"/>
            </a:pPr>
            <a:r>
              <a:rPr lang="en-US" sz="2800">
                <a:solidFill>
                  <a:srgbClr val="000000"/>
                </a:solidFill>
                <a:latin typeface="Times New Roman" panose="02020603050405020304" pitchFamily="18" charset="0"/>
                <a:ea typeface="Open Sans"/>
                <a:cs typeface="Times New Roman" panose="02020603050405020304" pitchFamily="18" charset="0"/>
                <a:sym typeface="Open Sans"/>
              </a:rPr>
              <a:t>Triển khai và đánh giá 4 mô hình: TransE, GCN, GAT, R-GCN.</a:t>
            </a:r>
          </a:p>
          <a:p>
            <a:pPr marL="539749" lvl="1" indent="-269875" algn="just">
              <a:lnSpc>
                <a:spcPts val="4499"/>
              </a:lnSpc>
              <a:buFont typeface="Arial"/>
              <a:buChar char="•"/>
            </a:pPr>
            <a:r>
              <a:rPr lang="en-US" sz="2800">
                <a:solidFill>
                  <a:srgbClr val="000000"/>
                </a:solidFill>
                <a:latin typeface="Times New Roman" panose="02020603050405020304" pitchFamily="18" charset="0"/>
                <a:ea typeface="Open Sans"/>
                <a:cs typeface="Times New Roman" panose="02020603050405020304" pitchFamily="18" charset="0"/>
                <a:sym typeface="Open Sans"/>
              </a:rPr>
              <a:t>R-GCN đạt hiệu suất tốt nhất (F1 = 0.</a:t>
            </a:r>
            <a:r>
              <a:rPr lang="vi-VN" sz="2800">
                <a:solidFill>
                  <a:srgbClr val="000000"/>
                </a:solidFill>
                <a:latin typeface="Times New Roman" panose="02020603050405020304" pitchFamily="18" charset="0"/>
                <a:ea typeface="Open Sans"/>
                <a:cs typeface="Times New Roman" panose="02020603050405020304" pitchFamily="18" charset="0"/>
                <a:sym typeface="Open Sans"/>
              </a:rPr>
              <a:t>615</a:t>
            </a:r>
            <a:r>
              <a:rPr lang="en-US" sz="2800">
                <a:solidFill>
                  <a:srgbClr val="000000"/>
                </a:solidFill>
                <a:latin typeface="Times New Roman" panose="02020603050405020304" pitchFamily="18" charset="0"/>
                <a:ea typeface="Open Sans"/>
                <a:cs typeface="Times New Roman" panose="02020603050405020304" pitchFamily="18" charset="0"/>
                <a:sym typeface="Open Sans"/>
              </a:rPr>
              <a:t>), nhờ khai thác loại quan hệ.</a:t>
            </a:r>
          </a:p>
          <a:p>
            <a:pPr marL="539749" lvl="1" indent="-269875" algn="just">
              <a:lnSpc>
                <a:spcPts val="4499"/>
              </a:lnSpc>
              <a:buFont typeface="Arial"/>
              <a:buChar char="•"/>
            </a:pPr>
            <a:r>
              <a:rPr lang="en-US" sz="2800">
                <a:solidFill>
                  <a:srgbClr val="000000"/>
                </a:solidFill>
                <a:latin typeface="Times New Roman" panose="02020603050405020304" pitchFamily="18" charset="0"/>
                <a:ea typeface="Open Sans"/>
                <a:cs typeface="Times New Roman" panose="02020603050405020304" pitchFamily="18" charset="0"/>
                <a:sym typeface="Open Sans"/>
              </a:rPr>
              <a:t>GAT có Precision cao nhất, GCN đạt Recall tốt. TransE đơn giản, nhanh nhưng không phù hợp với ngữ nghĩa phức tạp.</a:t>
            </a:r>
          </a:p>
          <a:p>
            <a:pPr marL="539749" lvl="1" indent="-269875" algn="just">
              <a:lnSpc>
                <a:spcPts val="4499"/>
              </a:lnSpc>
              <a:buFont typeface="Arial"/>
              <a:buChar char="•"/>
            </a:pPr>
            <a:r>
              <a:rPr lang="en-US" sz="2800">
                <a:solidFill>
                  <a:srgbClr val="000000"/>
                </a:solidFill>
                <a:latin typeface="Times New Roman" panose="02020603050405020304" pitchFamily="18" charset="0"/>
                <a:ea typeface="Open Sans"/>
                <a:cs typeface="Times New Roman" panose="02020603050405020304" pitchFamily="18" charset="0"/>
                <a:sym typeface="Open Sans"/>
              </a:rPr>
              <a:t>Hệ thống hỗ trợ tìm ảnh từ caption, ánh xạ từ đồng nghĩa và trả về ảnh liên quan.</a:t>
            </a:r>
          </a:p>
        </p:txBody>
      </p:sp>
      <p:sp>
        <p:nvSpPr>
          <p:cNvPr id="14" name="TextBox 14"/>
          <p:cNvSpPr txBox="1"/>
          <p:nvPr/>
        </p:nvSpPr>
        <p:spPr>
          <a:xfrm>
            <a:off x="10191358" y="3471715"/>
            <a:ext cx="7029842" cy="3979423"/>
          </a:xfrm>
          <a:prstGeom prst="rect">
            <a:avLst/>
          </a:prstGeom>
        </p:spPr>
        <p:txBody>
          <a:bodyPr wrap="square" lIns="0" tIns="0" rIns="0" bIns="0" rtlCol="0" anchor="t">
            <a:spAutoFit/>
          </a:bodyPr>
          <a:lstStyle/>
          <a:p>
            <a:pPr marL="539749" lvl="1" indent="-269875" algn="just">
              <a:lnSpc>
                <a:spcPts val="4499"/>
              </a:lnSpc>
              <a:buFont typeface="Arial"/>
              <a:buChar char="•"/>
            </a:pPr>
            <a:r>
              <a:rPr lang="en-US" sz="2800">
                <a:solidFill>
                  <a:srgbClr val="000000"/>
                </a:solidFill>
                <a:latin typeface="Times New Roman" panose="02020603050405020304" pitchFamily="18" charset="0"/>
                <a:ea typeface="Open Sans"/>
                <a:cs typeface="Times New Roman" panose="02020603050405020304" pitchFamily="18" charset="0"/>
                <a:sym typeface="Open Sans"/>
              </a:rPr>
              <a:t>TransE hoạt động yếu trên dữ liệu COCO.</a:t>
            </a:r>
          </a:p>
          <a:p>
            <a:pPr marL="539749" lvl="1" indent="-269875" algn="just">
              <a:lnSpc>
                <a:spcPts val="4499"/>
              </a:lnSpc>
              <a:buFont typeface="Arial"/>
              <a:buChar char="•"/>
            </a:pPr>
            <a:r>
              <a:rPr lang="en-US" sz="2800">
                <a:solidFill>
                  <a:srgbClr val="000000"/>
                </a:solidFill>
                <a:latin typeface="Times New Roman" panose="02020603050405020304" pitchFamily="18" charset="0"/>
                <a:ea typeface="Open Sans"/>
                <a:cs typeface="Times New Roman" panose="02020603050405020304" pitchFamily="18" charset="0"/>
                <a:sym typeface="Open Sans"/>
              </a:rPr>
              <a:t>Mới đánh giá theo top-5, chưa xét đa dạng kết quả.</a:t>
            </a:r>
          </a:p>
          <a:p>
            <a:pPr marL="539749" lvl="1" indent="-269875" algn="just">
              <a:lnSpc>
                <a:spcPts val="4499"/>
              </a:lnSpc>
              <a:buFont typeface="Arial"/>
              <a:buChar char="•"/>
            </a:pPr>
            <a:r>
              <a:rPr lang="en-US" sz="2800">
                <a:solidFill>
                  <a:srgbClr val="000000"/>
                </a:solidFill>
                <a:latin typeface="Times New Roman" panose="02020603050405020304" pitchFamily="18" charset="0"/>
                <a:ea typeface="Open Sans"/>
                <a:cs typeface="Times New Roman" panose="02020603050405020304" pitchFamily="18" charset="0"/>
                <a:sym typeface="Open Sans"/>
              </a:rPr>
              <a:t>Chưa xử lý tốt caption chứa từ đa nghĩa hoặc quan hệ trừu tượng.</a:t>
            </a:r>
          </a:p>
          <a:p>
            <a:pPr marL="539749" lvl="1" indent="-269875" algn="just">
              <a:lnSpc>
                <a:spcPts val="4499"/>
              </a:lnSpc>
              <a:buFont typeface="Arial"/>
              <a:buChar char="•"/>
            </a:pPr>
            <a:r>
              <a:rPr lang="en-US" sz="2800">
                <a:solidFill>
                  <a:srgbClr val="000000"/>
                </a:solidFill>
                <a:latin typeface="Times New Roman" panose="02020603050405020304" pitchFamily="18" charset="0"/>
                <a:ea typeface="Open Sans"/>
                <a:cs typeface="Times New Roman" panose="02020603050405020304" pitchFamily="18" charset="0"/>
                <a:sym typeface="Open Sans"/>
              </a:rPr>
              <a:t>Dữ liệu còn giới hạn (COCO), chưa</a:t>
            </a:r>
            <a:r>
              <a:rPr lang="vi-VN" sz="2800">
                <a:solidFill>
                  <a:srgbClr val="000000"/>
                </a:solidFill>
                <a:latin typeface="Times New Roman" panose="02020603050405020304" pitchFamily="18" charset="0"/>
                <a:ea typeface="Open Sans"/>
                <a:cs typeface="Times New Roman" panose="02020603050405020304" pitchFamily="18" charset="0"/>
                <a:sym typeface="Open Sans"/>
              </a:rPr>
              <a:t> mở rộng </a:t>
            </a:r>
            <a:r>
              <a:rPr lang="en-US" sz="2800">
                <a:solidFill>
                  <a:srgbClr val="000000"/>
                </a:solidFill>
                <a:latin typeface="Times New Roman" panose="02020603050405020304" pitchFamily="18" charset="0"/>
                <a:ea typeface="Open Sans"/>
                <a:cs typeface="Times New Roman" panose="02020603050405020304" pitchFamily="18" charset="0"/>
                <a:sym typeface="Open Sans"/>
              </a:rPr>
              <a:t>trên tập dữ liệu khác.</a:t>
            </a:r>
          </a:p>
        </p:txBody>
      </p:sp>
      <p:grpSp>
        <p:nvGrpSpPr>
          <p:cNvPr id="15" name="Group 15"/>
          <p:cNvGrpSpPr/>
          <p:nvPr/>
        </p:nvGrpSpPr>
        <p:grpSpPr>
          <a:xfrm>
            <a:off x="9761487" y="1587983"/>
            <a:ext cx="8066149" cy="1767580"/>
            <a:chOff x="0" y="0"/>
            <a:chExt cx="10754866" cy="2356773"/>
          </a:xfrm>
        </p:grpSpPr>
        <p:grpSp>
          <p:nvGrpSpPr>
            <p:cNvPr id="16" name="Group 16"/>
            <p:cNvGrpSpPr/>
            <p:nvPr/>
          </p:nvGrpSpPr>
          <p:grpSpPr>
            <a:xfrm>
              <a:off x="527087" y="641841"/>
              <a:ext cx="10227779" cy="1714932"/>
              <a:chOff x="0" y="0"/>
              <a:chExt cx="2020302" cy="338752"/>
            </a:xfrm>
          </p:grpSpPr>
          <p:sp>
            <p:nvSpPr>
              <p:cNvPr id="17" name="Freeform 17"/>
              <p:cNvSpPr/>
              <p:nvPr/>
            </p:nvSpPr>
            <p:spPr>
              <a:xfrm>
                <a:off x="0" y="0"/>
                <a:ext cx="2020302" cy="338752"/>
              </a:xfrm>
              <a:custGeom>
                <a:avLst/>
                <a:gdLst/>
                <a:ahLst/>
                <a:cxnLst/>
                <a:rect l="l" t="t" r="r" b="b"/>
                <a:pathLst>
                  <a:path w="2020302" h="338752">
                    <a:moveTo>
                      <a:pt x="51473" y="0"/>
                    </a:moveTo>
                    <a:lnTo>
                      <a:pt x="1968829" y="0"/>
                    </a:lnTo>
                    <a:cubicBezTo>
                      <a:pt x="1982481" y="0"/>
                      <a:pt x="1995573" y="5423"/>
                      <a:pt x="2005226" y="15076"/>
                    </a:cubicBezTo>
                    <a:cubicBezTo>
                      <a:pt x="2014879" y="24729"/>
                      <a:pt x="2020302" y="37821"/>
                      <a:pt x="2020302" y="51473"/>
                    </a:cubicBezTo>
                    <a:lnTo>
                      <a:pt x="2020302" y="287279"/>
                    </a:lnTo>
                    <a:cubicBezTo>
                      <a:pt x="2020302" y="300931"/>
                      <a:pt x="2014879" y="314023"/>
                      <a:pt x="2005226" y="323676"/>
                    </a:cubicBezTo>
                    <a:cubicBezTo>
                      <a:pt x="1995573" y="333329"/>
                      <a:pt x="1982481" y="338752"/>
                      <a:pt x="1968829" y="338752"/>
                    </a:cubicBezTo>
                    <a:lnTo>
                      <a:pt x="51473" y="338752"/>
                    </a:lnTo>
                    <a:cubicBezTo>
                      <a:pt x="37821" y="338752"/>
                      <a:pt x="24729" y="333329"/>
                      <a:pt x="15076" y="323676"/>
                    </a:cubicBezTo>
                    <a:cubicBezTo>
                      <a:pt x="5423" y="314023"/>
                      <a:pt x="0" y="300931"/>
                      <a:pt x="0" y="287279"/>
                    </a:cubicBezTo>
                    <a:lnTo>
                      <a:pt x="0" y="51473"/>
                    </a:lnTo>
                    <a:cubicBezTo>
                      <a:pt x="0" y="37821"/>
                      <a:pt x="5423" y="24729"/>
                      <a:pt x="15076" y="15076"/>
                    </a:cubicBezTo>
                    <a:cubicBezTo>
                      <a:pt x="24729" y="5423"/>
                      <a:pt x="37821" y="0"/>
                      <a:pt x="51473" y="0"/>
                    </a:cubicBezTo>
                    <a:close/>
                  </a:path>
                </a:pathLst>
              </a:custGeom>
              <a:solidFill>
                <a:srgbClr val="245095"/>
              </a:solidFill>
            </p:spPr>
          </p:sp>
          <p:sp>
            <p:nvSpPr>
              <p:cNvPr id="18" name="TextBox 18"/>
              <p:cNvSpPr txBox="1"/>
              <p:nvPr/>
            </p:nvSpPr>
            <p:spPr>
              <a:xfrm>
                <a:off x="0" y="-57150"/>
                <a:ext cx="2020302" cy="395902"/>
              </a:xfrm>
              <a:prstGeom prst="rect">
                <a:avLst/>
              </a:prstGeom>
            </p:spPr>
            <p:txBody>
              <a:bodyPr lIns="50800" tIns="50800" rIns="50800" bIns="50800" rtlCol="0" anchor="ctr"/>
              <a:lstStyle/>
              <a:p>
                <a:pPr algn="ctr">
                  <a:lnSpc>
                    <a:spcPts val="3643"/>
                  </a:lnSpc>
                </a:pPr>
                <a:endParaRPr/>
              </a:p>
            </p:txBody>
          </p:sp>
        </p:grpSp>
        <p:sp>
          <p:nvSpPr>
            <p:cNvPr id="19" name="TextBox 19"/>
            <p:cNvSpPr txBox="1"/>
            <p:nvPr/>
          </p:nvSpPr>
          <p:spPr>
            <a:xfrm>
              <a:off x="1785912" y="1159371"/>
              <a:ext cx="7973747" cy="622723"/>
            </a:xfrm>
            <a:prstGeom prst="rect">
              <a:avLst/>
            </a:prstGeom>
          </p:spPr>
          <p:txBody>
            <a:bodyPr lIns="0" tIns="0" rIns="0" bIns="0" rtlCol="0" anchor="t">
              <a:spAutoFit/>
            </a:bodyPr>
            <a:lstStyle/>
            <a:p>
              <a:pPr algn="ctr">
                <a:lnSpc>
                  <a:spcPts val="3920"/>
                </a:lnSpc>
              </a:pPr>
              <a:r>
                <a:rPr lang="en-US" sz="2800" b="1">
                  <a:solidFill>
                    <a:srgbClr val="FFFFFF"/>
                  </a:solidFill>
                  <a:latin typeface="Arial" panose="020B0604020202020204" pitchFamily="34" charset="0"/>
                  <a:ea typeface="Open Sans Bold"/>
                  <a:cs typeface="Arial" panose="020B0604020202020204" pitchFamily="34" charset="0"/>
                  <a:sym typeface="Open Sans Bold"/>
                </a:rPr>
                <a:t>HẠN CHẾ</a:t>
              </a:r>
            </a:p>
          </p:txBody>
        </p:sp>
        <p:grpSp>
          <p:nvGrpSpPr>
            <p:cNvPr id="20" name="Group 20"/>
            <p:cNvGrpSpPr/>
            <p:nvPr/>
          </p:nvGrpSpPr>
          <p:grpSpPr>
            <a:xfrm>
              <a:off x="0" y="0"/>
              <a:ext cx="1499306" cy="149930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DC8"/>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643"/>
                  </a:lnSpc>
                </a:pPr>
                <a:endParaRPr/>
              </a:p>
            </p:txBody>
          </p:sp>
        </p:grpSp>
        <p:sp>
          <p:nvSpPr>
            <p:cNvPr id="23" name="Freeform 23"/>
            <p:cNvSpPr/>
            <p:nvPr/>
          </p:nvSpPr>
          <p:spPr>
            <a:xfrm>
              <a:off x="373064" y="373064"/>
              <a:ext cx="753179" cy="753179"/>
            </a:xfrm>
            <a:custGeom>
              <a:avLst/>
              <a:gdLst/>
              <a:ahLst/>
              <a:cxnLst/>
              <a:rect l="l" t="t" r="r" b="b"/>
              <a:pathLst>
                <a:path w="753179" h="753179">
                  <a:moveTo>
                    <a:pt x="0" y="0"/>
                  </a:moveTo>
                  <a:lnTo>
                    <a:pt x="753179" y="0"/>
                  </a:lnTo>
                  <a:lnTo>
                    <a:pt x="753179" y="753179"/>
                  </a:lnTo>
                  <a:lnTo>
                    <a:pt x="0" y="753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4" name="Group 24"/>
          <p:cNvGrpSpPr/>
          <p:nvPr/>
        </p:nvGrpSpPr>
        <p:grpSpPr>
          <a:xfrm>
            <a:off x="15377547" y="129640"/>
            <a:ext cx="2798184" cy="1388542"/>
            <a:chOff x="0" y="0"/>
            <a:chExt cx="3730912" cy="1851389"/>
          </a:xfrm>
        </p:grpSpPr>
        <p:sp>
          <p:nvSpPr>
            <p:cNvPr id="25" name="Freeform 25"/>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6"/>
              <a:stretch>
                <a:fillRect/>
              </a:stretch>
            </a:blipFill>
          </p:spPr>
        </p:sp>
        <p:sp>
          <p:nvSpPr>
            <p:cNvPr id="26" name="Freeform 26"/>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7"/>
              <a:stretch>
                <a:fillRect/>
              </a:stretch>
            </a:blipFill>
          </p:spPr>
        </p:sp>
      </p:grpSp>
    </p:spTree>
  </p:cSld>
  <p:clrMapOvr>
    <a:masterClrMapping/>
  </p:clrMapOvr>
  <p:transition spd="slow">
    <p:cover dir="l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9010"/>
            <a:ext cx="1927028" cy="1963850"/>
          </a:xfrm>
          <a:custGeom>
            <a:avLst/>
            <a:gdLst/>
            <a:ahLst/>
            <a:cxnLst/>
            <a:rect l="l" t="t" r="r" b="b"/>
            <a:pathLst>
              <a:path w="1927028" h="1963850">
                <a:moveTo>
                  <a:pt x="0" y="0"/>
                </a:moveTo>
                <a:lnTo>
                  <a:pt x="1927028" y="0"/>
                </a:lnTo>
                <a:lnTo>
                  <a:pt x="1927028" y="1963849"/>
                </a:lnTo>
                <a:lnTo>
                  <a:pt x="0" y="19638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321562" y="8276375"/>
            <a:ext cx="1875477" cy="1963850"/>
          </a:xfrm>
          <a:custGeom>
            <a:avLst/>
            <a:gdLst/>
            <a:ahLst/>
            <a:cxnLst/>
            <a:rect l="l" t="t" r="r" b="b"/>
            <a:pathLst>
              <a:path w="1875477" h="1963850">
                <a:moveTo>
                  <a:pt x="0" y="0"/>
                </a:moveTo>
                <a:lnTo>
                  <a:pt x="1875476" y="0"/>
                </a:lnTo>
                <a:lnTo>
                  <a:pt x="1875476" y="1963850"/>
                </a:lnTo>
                <a:lnTo>
                  <a:pt x="0" y="19638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283283" y="8456203"/>
            <a:ext cx="1784022" cy="1784022"/>
          </a:xfrm>
          <a:custGeom>
            <a:avLst/>
            <a:gdLst/>
            <a:ahLst/>
            <a:cxnLst/>
            <a:rect l="l" t="t" r="r" b="b"/>
            <a:pathLst>
              <a:path w="1784022" h="1784022">
                <a:moveTo>
                  <a:pt x="1784022" y="1784022"/>
                </a:moveTo>
                <a:lnTo>
                  <a:pt x="0" y="1784022"/>
                </a:lnTo>
                <a:lnTo>
                  <a:pt x="0" y="0"/>
                </a:lnTo>
                <a:lnTo>
                  <a:pt x="1784022" y="0"/>
                </a:lnTo>
                <a:lnTo>
                  <a:pt x="1784022" y="1784022"/>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5" name="Freeform 5"/>
          <p:cNvSpPr/>
          <p:nvPr/>
        </p:nvSpPr>
        <p:spPr>
          <a:xfrm>
            <a:off x="10688887" y="2733274"/>
            <a:ext cx="6207717" cy="5991626"/>
          </a:xfrm>
          <a:custGeom>
            <a:avLst/>
            <a:gdLst/>
            <a:ahLst/>
            <a:cxnLst/>
            <a:rect l="l" t="t" r="r" b="b"/>
            <a:pathLst>
              <a:path w="6207717" h="5991626">
                <a:moveTo>
                  <a:pt x="0" y="0"/>
                </a:moveTo>
                <a:lnTo>
                  <a:pt x="6207717" y="0"/>
                </a:lnTo>
                <a:lnTo>
                  <a:pt x="6207717" y="5991626"/>
                </a:lnTo>
                <a:lnTo>
                  <a:pt x="0" y="5991626"/>
                </a:lnTo>
                <a:lnTo>
                  <a:pt x="0" y="0"/>
                </a:lnTo>
                <a:close/>
              </a:path>
            </a:pathLst>
          </a:custGeom>
          <a:blipFill>
            <a:blip r:embed="rId8"/>
            <a:stretch>
              <a:fillRect/>
            </a:stretch>
          </a:blipFill>
        </p:spPr>
      </p:sp>
      <p:sp>
        <p:nvSpPr>
          <p:cNvPr id="6" name="TextBox 6"/>
          <p:cNvSpPr txBox="1"/>
          <p:nvPr/>
        </p:nvSpPr>
        <p:spPr>
          <a:xfrm>
            <a:off x="2671851" y="1206500"/>
            <a:ext cx="9406963" cy="1146852"/>
          </a:xfrm>
          <a:prstGeom prst="rect">
            <a:avLst/>
          </a:prstGeom>
        </p:spPr>
        <p:txBody>
          <a:bodyPr lIns="0" tIns="0" rIns="0" bIns="0" rtlCol="0" anchor="t">
            <a:spAutoFit/>
          </a:bodyPr>
          <a:lstStyle/>
          <a:p>
            <a:pPr algn="l">
              <a:lnSpc>
                <a:spcPts val="9799"/>
              </a:lnSpc>
            </a:pPr>
            <a:r>
              <a:rPr lang="en-US" sz="6999" b="1">
                <a:solidFill>
                  <a:srgbClr val="245095"/>
                </a:solidFill>
                <a:latin typeface="Arial" panose="020B0604020202020204" pitchFamily="34" charset="0"/>
                <a:ea typeface="Open Sans Bold"/>
                <a:cs typeface="Arial" panose="020B0604020202020204" pitchFamily="34" charset="0"/>
                <a:sym typeface="Open Sans Bold"/>
              </a:rPr>
              <a:t>HƯỚNG PHÁT TRIỂN</a:t>
            </a:r>
          </a:p>
        </p:txBody>
      </p:sp>
      <p:sp>
        <p:nvSpPr>
          <p:cNvPr id="7" name="TextBox 7"/>
          <p:cNvSpPr txBox="1"/>
          <p:nvPr/>
        </p:nvSpPr>
        <p:spPr>
          <a:xfrm>
            <a:off x="1028699" y="2922270"/>
            <a:ext cx="9660187" cy="5370060"/>
          </a:xfrm>
          <a:prstGeom prst="rect">
            <a:avLst/>
          </a:prstGeom>
        </p:spPr>
        <p:txBody>
          <a:bodyPr wrap="square" lIns="0" tIns="0" rIns="0" bIns="0" rtlCol="0" anchor="t">
            <a:spAutoFit/>
          </a:bodyPr>
          <a:lstStyle/>
          <a:p>
            <a:pPr marL="561339" lvl="1" indent="-280669" algn="just">
              <a:lnSpc>
                <a:spcPts val="4679"/>
              </a:lnSpc>
              <a:buFont typeface="Arial"/>
              <a:buChar char="•"/>
            </a:pPr>
            <a:r>
              <a:rPr lang="en-US" sz="3200">
                <a:solidFill>
                  <a:srgbClr val="000000"/>
                </a:solidFill>
                <a:latin typeface="Times New Roman" panose="02020603050405020304" pitchFamily="18" charset="0"/>
                <a:ea typeface="Open Sans"/>
                <a:cs typeface="Times New Roman" panose="02020603050405020304" pitchFamily="18" charset="0"/>
                <a:sym typeface="Open Sans"/>
              </a:rPr>
              <a:t>Kết hợp R-GCN + Attention/CNN để tăng hiệu quả học đặc trưng.</a:t>
            </a:r>
          </a:p>
          <a:p>
            <a:pPr marL="561339" lvl="1" indent="-280669" algn="just">
              <a:lnSpc>
                <a:spcPts val="4679"/>
              </a:lnSpc>
              <a:buFont typeface="Arial"/>
              <a:buChar char="•"/>
            </a:pPr>
            <a:r>
              <a:rPr lang="en-US" sz="3200">
                <a:solidFill>
                  <a:srgbClr val="000000"/>
                </a:solidFill>
                <a:latin typeface="Times New Roman" panose="02020603050405020304" pitchFamily="18" charset="0"/>
                <a:ea typeface="Open Sans"/>
                <a:cs typeface="Times New Roman" panose="02020603050405020304" pitchFamily="18" charset="0"/>
                <a:sym typeface="Open Sans"/>
              </a:rPr>
              <a:t>Mở rộng sang các tập lớn hơn: Visual Genome, Flickr30k.</a:t>
            </a:r>
          </a:p>
          <a:p>
            <a:pPr marL="561339" lvl="1" indent="-280669" algn="just">
              <a:lnSpc>
                <a:spcPts val="4679"/>
              </a:lnSpc>
              <a:buFont typeface="Arial"/>
              <a:buChar char="•"/>
            </a:pPr>
            <a:r>
              <a:rPr lang="en-US" sz="3200">
                <a:solidFill>
                  <a:srgbClr val="000000"/>
                </a:solidFill>
                <a:latin typeface="Times New Roman" panose="02020603050405020304" pitchFamily="18" charset="0"/>
                <a:ea typeface="Open Sans"/>
                <a:cs typeface="Times New Roman" panose="02020603050405020304" pitchFamily="18" charset="0"/>
                <a:sym typeface="Open Sans"/>
              </a:rPr>
              <a:t>Cải thiện giao diện người dùng với Streamlit trực quan.</a:t>
            </a:r>
          </a:p>
          <a:p>
            <a:pPr marL="561339" lvl="1" indent="-280669" algn="just">
              <a:lnSpc>
                <a:spcPts val="4679"/>
              </a:lnSpc>
              <a:buFont typeface="Arial"/>
              <a:buChar char="•"/>
            </a:pPr>
            <a:r>
              <a:rPr lang="en-US" sz="3200">
                <a:solidFill>
                  <a:srgbClr val="000000"/>
                </a:solidFill>
                <a:latin typeface="Times New Roman" panose="02020603050405020304" pitchFamily="18" charset="0"/>
                <a:ea typeface="Open Sans"/>
                <a:cs typeface="Times New Roman" panose="02020603050405020304" pitchFamily="18" charset="0"/>
                <a:sym typeface="Open Sans"/>
              </a:rPr>
              <a:t>Xây dựng hệ multimodal kết hợp ảnh (CLIP/ResNet) và đồ thị tri thức.</a:t>
            </a:r>
          </a:p>
          <a:p>
            <a:pPr marL="561339" lvl="1" indent="-280669" algn="just">
              <a:lnSpc>
                <a:spcPts val="4679"/>
              </a:lnSpc>
              <a:buFont typeface="Arial"/>
              <a:buChar char="•"/>
            </a:pPr>
            <a:r>
              <a:rPr lang="en-US" sz="3200">
                <a:solidFill>
                  <a:srgbClr val="000000"/>
                </a:solidFill>
                <a:latin typeface="Times New Roman" panose="02020603050405020304" pitchFamily="18" charset="0"/>
                <a:ea typeface="Open Sans"/>
                <a:cs typeface="Times New Roman" panose="02020603050405020304" pitchFamily="18" charset="0"/>
                <a:sym typeface="Open Sans"/>
              </a:rPr>
              <a:t>Triển khai hệ thống dưới dạng API và đưa lên hosting để người dùng có thể truy cập từ xa qua web/app.</a:t>
            </a:r>
          </a:p>
        </p:txBody>
      </p:sp>
      <p:grpSp>
        <p:nvGrpSpPr>
          <p:cNvPr id="8" name="Group 8"/>
          <p:cNvGrpSpPr/>
          <p:nvPr/>
        </p:nvGrpSpPr>
        <p:grpSpPr>
          <a:xfrm>
            <a:off x="15377547" y="129640"/>
            <a:ext cx="2798184" cy="1388542"/>
            <a:chOff x="0" y="0"/>
            <a:chExt cx="3730912" cy="1851389"/>
          </a:xfrm>
        </p:grpSpPr>
        <p:sp>
          <p:nvSpPr>
            <p:cNvPr id="9" name="Freeform 9"/>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9"/>
              <a:stretch>
                <a:fillRect/>
              </a:stretch>
            </a:blipFill>
          </p:spPr>
        </p:sp>
        <p:sp>
          <p:nvSpPr>
            <p:cNvPr id="10" name="Freeform 10"/>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10"/>
              <a:stretch>
                <a:fillRect/>
              </a:stretch>
            </a:blipFill>
          </p:spPr>
        </p:sp>
      </p:grpSp>
    </p:spTree>
  </p:cSld>
  <p:clrMapOvr>
    <a:masterClrMapping/>
  </p:clrMapOvr>
  <p:transition spd="slow">
    <p:cover dir="l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5279339" y="7047527"/>
            <a:ext cx="3008661" cy="3239473"/>
          </a:xfrm>
          <a:custGeom>
            <a:avLst/>
            <a:gdLst/>
            <a:ahLst/>
            <a:cxnLst/>
            <a:rect l="l" t="t" r="r" b="b"/>
            <a:pathLst>
              <a:path w="3008661" h="3239473">
                <a:moveTo>
                  <a:pt x="3008661" y="3239473"/>
                </a:moveTo>
                <a:lnTo>
                  <a:pt x="0" y="3239473"/>
                </a:lnTo>
                <a:lnTo>
                  <a:pt x="0" y="0"/>
                </a:lnTo>
                <a:lnTo>
                  <a:pt x="3008661" y="0"/>
                </a:lnTo>
                <a:lnTo>
                  <a:pt x="3008661" y="3239473"/>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279339" y="39010"/>
            <a:ext cx="3008661" cy="3187985"/>
          </a:xfrm>
          <a:custGeom>
            <a:avLst/>
            <a:gdLst/>
            <a:ahLst/>
            <a:cxnLst/>
            <a:rect l="l" t="t" r="r" b="b"/>
            <a:pathLst>
              <a:path w="3008661" h="3187985">
                <a:moveTo>
                  <a:pt x="0" y="0"/>
                </a:moveTo>
                <a:lnTo>
                  <a:pt x="3008661" y="0"/>
                </a:lnTo>
                <a:lnTo>
                  <a:pt x="3008661" y="3187985"/>
                </a:lnTo>
                <a:lnTo>
                  <a:pt x="0" y="31879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3641789" y="10059366"/>
            <a:ext cx="15656274" cy="227634"/>
            <a:chOff x="0" y="0"/>
            <a:chExt cx="4123463" cy="59953"/>
          </a:xfrm>
        </p:grpSpPr>
        <p:sp>
          <p:nvSpPr>
            <p:cNvPr id="5" name="Freeform 5"/>
            <p:cNvSpPr/>
            <p:nvPr/>
          </p:nvSpPr>
          <p:spPr>
            <a:xfrm>
              <a:off x="0" y="0"/>
              <a:ext cx="4123463" cy="59953"/>
            </a:xfrm>
            <a:custGeom>
              <a:avLst/>
              <a:gdLst/>
              <a:ahLst/>
              <a:cxnLst/>
              <a:rect l="l" t="t" r="r" b="b"/>
              <a:pathLst>
                <a:path w="4123463" h="59953">
                  <a:moveTo>
                    <a:pt x="0" y="0"/>
                  </a:moveTo>
                  <a:lnTo>
                    <a:pt x="4123463" y="0"/>
                  </a:lnTo>
                  <a:lnTo>
                    <a:pt x="4123463" y="59953"/>
                  </a:lnTo>
                  <a:lnTo>
                    <a:pt x="0" y="59953"/>
                  </a:lnTo>
                  <a:close/>
                </a:path>
              </a:pathLst>
            </a:custGeom>
            <a:solidFill>
              <a:srgbClr val="245095"/>
            </a:solidFill>
          </p:spPr>
        </p:sp>
        <p:sp>
          <p:nvSpPr>
            <p:cNvPr id="6" name="TextBox 6"/>
            <p:cNvSpPr txBox="1"/>
            <p:nvPr/>
          </p:nvSpPr>
          <p:spPr>
            <a:xfrm>
              <a:off x="0" y="-57150"/>
              <a:ext cx="4123463" cy="117103"/>
            </a:xfrm>
            <a:prstGeom prst="rect">
              <a:avLst/>
            </a:prstGeom>
          </p:spPr>
          <p:txBody>
            <a:bodyPr lIns="50800" tIns="50800" rIns="50800" bIns="50800" rtlCol="0" anchor="ctr"/>
            <a:lstStyle/>
            <a:p>
              <a:pPr algn="ctr">
                <a:lnSpc>
                  <a:spcPts val="3643"/>
                </a:lnSpc>
              </a:pPr>
              <a:endParaRPr/>
            </a:p>
          </p:txBody>
        </p:sp>
      </p:grpSp>
      <p:sp>
        <p:nvSpPr>
          <p:cNvPr id="7" name="TextBox 7"/>
          <p:cNvSpPr txBox="1"/>
          <p:nvPr/>
        </p:nvSpPr>
        <p:spPr>
          <a:xfrm>
            <a:off x="1104900" y="3790770"/>
            <a:ext cx="16078200" cy="2598917"/>
          </a:xfrm>
          <a:prstGeom prst="rect">
            <a:avLst/>
          </a:prstGeom>
        </p:spPr>
        <p:txBody>
          <a:bodyPr wrap="square" lIns="0" tIns="0" rIns="0" bIns="0" rtlCol="0" anchor="t">
            <a:spAutoFit/>
          </a:bodyPr>
          <a:lstStyle/>
          <a:p>
            <a:pPr marL="0" lvl="0" indent="0" algn="ctr">
              <a:lnSpc>
                <a:spcPct val="150000"/>
              </a:lnSpc>
              <a:spcBef>
                <a:spcPct val="0"/>
              </a:spcBef>
            </a:pPr>
            <a:r>
              <a:rPr lang="vi-VN" sz="6000" b="1">
                <a:solidFill>
                  <a:srgbClr val="245095"/>
                </a:solidFill>
                <a:latin typeface="Arial" panose="020B0604020202020204" pitchFamily="34" charset="0"/>
                <a:ea typeface="Open Sans Bold"/>
                <a:cs typeface="Arial" panose="020B0604020202020204" pitchFamily="34" charset="0"/>
                <a:sym typeface="Open Sans Bold"/>
              </a:rPr>
              <a:t>CẢM ƠN QUÝ THẦY/CÔ VÀ HỘI ĐỒNG </a:t>
            </a:r>
          </a:p>
          <a:p>
            <a:pPr marL="0" lvl="0" indent="0" algn="ctr">
              <a:lnSpc>
                <a:spcPct val="150000"/>
              </a:lnSpc>
              <a:spcBef>
                <a:spcPct val="0"/>
              </a:spcBef>
            </a:pPr>
            <a:r>
              <a:rPr lang="vi-VN" sz="6000" b="1">
                <a:solidFill>
                  <a:srgbClr val="245095"/>
                </a:solidFill>
                <a:latin typeface="Arial" panose="020B0604020202020204" pitchFamily="34" charset="0"/>
                <a:ea typeface="Open Sans Bold"/>
                <a:cs typeface="Arial" panose="020B0604020202020204" pitchFamily="34" charset="0"/>
                <a:sym typeface="Open Sans Bold"/>
              </a:rPr>
              <a:t>ĐÃ LẮNG NGHE PHẦN TRÌNH BÀY CỦA EM</a:t>
            </a:r>
            <a:endParaRPr lang="en-US" sz="6000" b="1" u="none" strike="noStrike">
              <a:solidFill>
                <a:srgbClr val="245095"/>
              </a:solidFill>
              <a:latin typeface="Arial" panose="020B0604020202020204" pitchFamily="34" charset="0"/>
              <a:ea typeface="Open Sans Bold"/>
              <a:cs typeface="Arial" panose="020B0604020202020204" pitchFamily="34" charset="0"/>
              <a:sym typeface="Open Sans Bold"/>
            </a:endParaRPr>
          </a:p>
        </p:txBody>
      </p:sp>
      <p:sp>
        <p:nvSpPr>
          <p:cNvPr id="8" name="Freeform 8"/>
          <p:cNvSpPr/>
          <p:nvPr/>
        </p:nvSpPr>
        <p:spPr>
          <a:xfrm>
            <a:off x="-503058" y="-10668"/>
            <a:ext cx="7315200" cy="658368"/>
          </a:xfrm>
          <a:custGeom>
            <a:avLst/>
            <a:gdLst/>
            <a:ahLst/>
            <a:cxnLst/>
            <a:rect l="l" t="t" r="r" b="b"/>
            <a:pathLst>
              <a:path w="7315200" h="658368">
                <a:moveTo>
                  <a:pt x="0" y="0"/>
                </a:moveTo>
                <a:lnTo>
                  <a:pt x="7315200" y="0"/>
                </a:lnTo>
                <a:lnTo>
                  <a:pt x="7315200" y="658368"/>
                </a:lnTo>
                <a:lnTo>
                  <a:pt x="0" y="6583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p:cNvGrpSpPr/>
          <p:nvPr/>
        </p:nvGrpSpPr>
        <p:grpSpPr>
          <a:xfrm rot="-10800000">
            <a:off x="17259300" y="6935755"/>
            <a:ext cx="2507456" cy="3865595"/>
            <a:chOff x="0" y="0"/>
            <a:chExt cx="660400" cy="1018099"/>
          </a:xfrm>
        </p:grpSpPr>
        <p:sp>
          <p:nvSpPr>
            <p:cNvPr id="10" name="Freeform 10"/>
            <p:cNvSpPr/>
            <p:nvPr/>
          </p:nvSpPr>
          <p:spPr>
            <a:xfrm>
              <a:off x="0" y="0"/>
              <a:ext cx="660400" cy="1018099"/>
            </a:xfrm>
            <a:custGeom>
              <a:avLst/>
              <a:gdLst/>
              <a:ahLst/>
              <a:cxnLst/>
              <a:rect l="l" t="t" r="r" b="b"/>
              <a:pathLst>
                <a:path w="660400" h="1018099">
                  <a:moveTo>
                    <a:pt x="220252" y="999030"/>
                  </a:moveTo>
                  <a:cubicBezTo>
                    <a:pt x="254109" y="1010544"/>
                    <a:pt x="292600" y="1018099"/>
                    <a:pt x="330378" y="1018099"/>
                  </a:cubicBezTo>
                  <a:cubicBezTo>
                    <a:pt x="368157" y="1018099"/>
                    <a:pt x="404509" y="1011622"/>
                    <a:pt x="438009" y="1000108"/>
                  </a:cubicBezTo>
                  <a:cubicBezTo>
                    <a:pt x="438723" y="999749"/>
                    <a:pt x="439435" y="999749"/>
                    <a:pt x="440148" y="999389"/>
                  </a:cubicBezTo>
                  <a:cubicBezTo>
                    <a:pt x="565955" y="953334"/>
                    <a:pt x="658618" y="831720"/>
                    <a:pt x="660400" y="685037"/>
                  </a:cubicBezTo>
                  <a:lnTo>
                    <a:pt x="660400" y="0"/>
                  </a:lnTo>
                  <a:lnTo>
                    <a:pt x="0" y="0"/>
                  </a:lnTo>
                  <a:lnTo>
                    <a:pt x="0" y="684528"/>
                  </a:lnTo>
                  <a:cubicBezTo>
                    <a:pt x="1782" y="832439"/>
                    <a:pt x="93019" y="954054"/>
                    <a:pt x="220252" y="999030"/>
                  </a:cubicBezTo>
                  <a:close/>
                </a:path>
              </a:pathLst>
            </a:custGeom>
            <a:solidFill>
              <a:srgbClr val="000000">
                <a:alpha val="0"/>
              </a:srgbClr>
            </a:solidFill>
            <a:ln w="428625" cap="sq">
              <a:solidFill>
                <a:srgbClr val="0F3460">
                  <a:alpha val="75686"/>
                </a:srgbClr>
              </a:solidFill>
              <a:prstDash val="solid"/>
              <a:miter/>
            </a:ln>
          </p:spPr>
        </p:sp>
        <p:sp>
          <p:nvSpPr>
            <p:cNvPr id="11" name="TextBox 11"/>
            <p:cNvSpPr txBox="1"/>
            <p:nvPr/>
          </p:nvSpPr>
          <p:spPr>
            <a:xfrm>
              <a:off x="0" y="-57150"/>
              <a:ext cx="660400" cy="948249"/>
            </a:xfrm>
            <a:prstGeom prst="rect">
              <a:avLst/>
            </a:prstGeom>
          </p:spPr>
          <p:txBody>
            <a:bodyPr lIns="50800" tIns="50800" rIns="50800" bIns="50800" rtlCol="0" anchor="ctr"/>
            <a:lstStyle/>
            <a:p>
              <a:pPr algn="ctr">
                <a:lnSpc>
                  <a:spcPts val="3643"/>
                </a:lnSpc>
              </a:pPr>
              <a:endParaRPr/>
            </a:p>
          </p:txBody>
        </p:sp>
      </p:grpSp>
      <p:grpSp>
        <p:nvGrpSpPr>
          <p:cNvPr id="12" name="Group 12"/>
          <p:cNvGrpSpPr/>
          <p:nvPr/>
        </p:nvGrpSpPr>
        <p:grpSpPr>
          <a:xfrm>
            <a:off x="356358" y="1028700"/>
            <a:ext cx="2798184" cy="1388542"/>
            <a:chOff x="0" y="0"/>
            <a:chExt cx="3730912" cy="1851389"/>
          </a:xfrm>
        </p:grpSpPr>
        <p:sp>
          <p:nvSpPr>
            <p:cNvPr id="13" name="Freeform 13"/>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8"/>
              <a:stretch>
                <a:fillRect/>
              </a:stretch>
            </a:blipFill>
          </p:spPr>
        </p:sp>
        <p:sp>
          <p:nvSpPr>
            <p:cNvPr id="14" name="Freeform 14"/>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9"/>
              <a:stretch>
                <a:fillRect/>
              </a:stretch>
            </a:blipFill>
          </p:spPr>
        </p:sp>
      </p:grpSp>
    </p:spTree>
  </p:cSld>
  <p:clrMapOvr>
    <a:masterClrMapping/>
  </p:clrMapOvr>
  <p:transition spd="slow">
    <p:cover dir="l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50619" y="0"/>
            <a:ext cx="23189238" cy="3036365"/>
          </a:xfrm>
          <a:custGeom>
            <a:avLst/>
            <a:gdLst/>
            <a:ahLst/>
            <a:cxnLst/>
            <a:rect l="l" t="t" r="r" b="b"/>
            <a:pathLst>
              <a:path w="23189238" h="3036365">
                <a:moveTo>
                  <a:pt x="0" y="0"/>
                </a:moveTo>
                <a:lnTo>
                  <a:pt x="23189238" y="0"/>
                </a:lnTo>
                <a:lnTo>
                  <a:pt x="23189238" y="3036365"/>
                </a:lnTo>
                <a:lnTo>
                  <a:pt x="0" y="3036365"/>
                </a:lnTo>
                <a:lnTo>
                  <a:pt x="0" y="0"/>
                </a:lnTo>
                <a:close/>
              </a:path>
            </a:pathLst>
          </a:custGeom>
          <a:blipFill>
            <a:blip r:embed="rId2">
              <a:extLst>
                <a:ext uri="{96DAC541-7B7A-43D3-8B79-37D633B846F1}">
                  <asvg:svgBlip xmlns:asvg="http://schemas.microsoft.com/office/drawing/2016/SVG/main" r:embed="rId3"/>
                </a:ext>
              </a:extLst>
            </a:blip>
            <a:stretch>
              <a:fillRect l="-13953" r="-31533"/>
            </a:stretch>
          </a:blipFill>
        </p:spPr>
      </p:sp>
      <p:sp>
        <p:nvSpPr>
          <p:cNvPr id="3" name="Freeform 3"/>
          <p:cNvSpPr/>
          <p:nvPr/>
        </p:nvSpPr>
        <p:spPr>
          <a:xfrm rot="-10800000">
            <a:off x="16154400" y="8542879"/>
            <a:ext cx="3527345" cy="3527345"/>
          </a:xfrm>
          <a:custGeom>
            <a:avLst/>
            <a:gdLst/>
            <a:ahLst/>
            <a:cxnLst/>
            <a:rect l="l" t="t" r="r" b="b"/>
            <a:pathLst>
              <a:path w="3527345" h="3527345">
                <a:moveTo>
                  <a:pt x="0" y="0"/>
                </a:moveTo>
                <a:lnTo>
                  <a:pt x="3527345" y="0"/>
                </a:lnTo>
                <a:lnTo>
                  <a:pt x="3527345" y="3527345"/>
                </a:lnTo>
                <a:lnTo>
                  <a:pt x="0" y="3527345"/>
                </a:lnTo>
                <a:lnTo>
                  <a:pt x="0" y="0"/>
                </a:lnTo>
                <a:close/>
              </a:path>
            </a:pathLst>
          </a:custGeom>
          <a:blipFill>
            <a:blip r:embed="rId4">
              <a:extLst>
                <a:ext uri="{96DAC541-7B7A-43D3-8B79-37D633B846F1}">
                  <asvg:svgBlip xmlns:asvg="http://schemas.microsoft.com/office/drawing/2016/SVG/main" r:embed="rId5"/>
                </a:ext>
              </a:extLst>
            </a:blip>
            <a:stretch>
              <a:fillRect l="-94817" t="-111018" r="-12744" b="-43268"/>
            </a:stretch>
          </a:blipFill>
        </p:spPr>
      </p:sp>
      <p:sp>
        <p:nvSpPr>
          <p:cNvPr id="4" name="Freeform 4"/>
          <p:cNvSpPr/>
          <p:nvPr/>
        </p:nvSpPr>
        <p:spPr>
          <a:xfrm>
            <a:off x="-62855" y="8347411"/>
            <a:ext cx="2183111" cy="2674562"/>
          </a:xfrm>
          <a:custGeom>
            <a:avLst/>
            <a:gdLst/>
            <a:ahLst/>
            <a:cxnLst/>
            <a:rect l="l" t="t" r="r" b="b"/>
            <a:pathLst>
              <a:path w="2183111" h="2674562">
                <a:moveTo>
                  <a:pt x="0" y="0"/>
                </a:moveTo>
                <a:lnTo>
                  <a:pt x="2183110" y="0"/>
                </a:lnTo>
                <a:lnTo>
                  <a:pt x="2183110" y="2674561"/>
                </a:lnTo>
                <a:lnTo>
                  <a:pt x="0" y="2674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a:off x="16971580" y="923605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44999"/>
              <a:extLst>
                <a:ext uri="{96DAC541-7B7A-43D3-8B79-37D633B846F1}">
                  <asvg:svgBlip xmlns:asvg="http://schemas.microsoft.com/office/drawing/2016/SVG/main" r:embed="rId7"/>
                </a:ext>
              </a:extLst>
            </a:blip>
            <a:stretch>
              <a:fillRect/>
            </a:stretch>
          </a:blipFill>
        </p:spPr>
      </p:sp>
      <p:sp>
        <p:nvSpPr>
          <p:cNvPr id="6" name="Freeform 6"/>
          <p:cNvSpPr/>
          <p:nvPr/>
        </p:nvSpPr>
        <p:spPr>
          <a:xfrm>
            <a:off x="15613438" y="0"/>
            <a:ext cx="2674562" cy="2674562"/>
          </a:xfrm>
          <a:custGeom>
            <a:avLst/>
            <a:gdLst/>
            <a:ahLst/>
            <a:cxnLst/>
            <a:rect l="l" t="t" r="r" b="b"/>
            <a:pathLst>
              <a:path w="2674562" h="2674562">
                <a:moveTo>
                  <a:pt x="0" y="0"/>
                </a:moveTo>
                <a:lnTo>
                  <a:pt x="2674562" y="0"/>
                </a:lnTo>
                <a:lnTo>
                  <a:pt x="2674562" y="2674562"/>
                </a:lnTo>
                <a:lnTo>
                  <a:pt x="0" y="26745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AutoShape 7"/>
          <p:cNvSpPr/>
          <p:nvPr/>
        </p:nvSpPr>
        <p:spPr>
          <a:xfrm>
            <a:off x="4764804" y="9526716"/>
            <a:ext cx="2705661" cy="0"/>
          </a:xfrm>
          <a:prstGeom prst="line">
            <a:avLst/>
          </a:prstGeom>
          <a:ln w="38100" cap="flat">
            <a:solidFill>
              <a:srgbClr val="000000"/>
            </a:solidFill>
            <a:prstDash val="solid"/>
            <a:headEnd type="none" w="sm" len="sm"/>
            <a:tailEnd type="none" w="sm" len="sm"/>
          </a:ln>
        </p:spPr>
      </p:sp>
      <p:grpSp>
        <p:nvGrpSpPr>
          <p:cNvPr id="8" name="Group 8"/>
          <p:cNvGrpSpPr/>
          <p:nvPr/>
        </p:nvGrpSpPr>
        <p:grpSpPr>
          <a:xfrm>
            <a:off x="10588625" y="2156973"/>
            <a:ext cx="6362094" cy="636209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803" r="-1803"/>
              </a:stretch>
            </a:blipFill>
          </p:spPr>
        </p:sp>
      </p:grpSp>
      <p:sp>
        <p:nvSpPr>
          <p:cNvPr id="10" name="TextBox 10"/>
          <p:cNvSpPr txBox="1"/>
          <p:nvPr/>
        </p:nvSpPr>
        <p:spPr>
          <a:xfrm>
            <a:off x="231979" y="3367787"/>
            <a:ext cx="10238100" cy="4514441"/>
          </a:xfrm>
          <a:prstGeom prst="rect">
            <a:avLst/>
          </a:prstGeom>
        </p:spPr>
        <p:txBody>
          <a:bodyPr lIns="0" tIns="0" rIns="0" bIns="0" rtlCol="0" anchor="t">
            <a:spAutoFit/>
          </a:bodyPr>
          <a:lstStyle/>
          <a:p>
            <a:pPr marL="647697" lvl="1" indent="-323848" algn="just">
              <a:lnSpc>
                <a:spcPts val="5999"/>
              </a:lnSpc>
              <a:buFont typeface="Arial"/>
              <a:buChar char="•"/>
            </a:pPr>
            <a:r>
              <a:rPr lang="en-US" sz="2999">
                <a:solidFill>
                  <a:srgbClr val="000000"/>
                </a:solidFill>
                <a:latin typeface="Times New Roman" panose="02020603050405020304" pitchFamily="18" charset="0"/>
                <a:ea typeface="Faustina"/>
                <a:cs typeface="Times New Roman" panose="02020603050405020304" pitchFamily="18" charset="0"/>
                <a:sym typeface="Faustina"/>
              </a:rPr>
              <a:t>Phương pháp tìm kiếm ảnh truyền thống không hiểu ngữ nghĩa, dễ bỏ sót ảnh liên quan.</a:t>
            </a:r>
          </a:p>
          <a:p>
            <a:pPr marL="647697" lvl="1" indent="-323848" algn="just">
              <a:lnSpc>
                <a:spcPts val="5999"/>
              </a:lnSpc>
              <a:buFont typeface="Arial"/>
              <a:buChar char="•"/>
            </a:pPr>
            <a:r>
              <a:rPr lang="en-US" sz="2999">
                <a:solidFill>
                  <a:srgbClr val="000000"/>
                </a:solidFill>
                <a:latin typeface="Times New Roman" panose="02020603050405020304" pitchFamily="18" charset="0"/>
                <a:ea typeface="Faustina"/>
                <a:cs typeface="Times New Roman" panose="02020603050405020304" pitchFamily="18" charset="0"/>
                <a:sym typeface="Faustina"/>
              </a:rPr>
              <a:t>Đồ thị tri thức cho phép biểu diễn ảnh theo mối quan hệ giữa các thực thể, tăng khả năng suy luận.</a:t>
            </a:r>
          </a:p>
          <a:p>
            <a:pPr marL="647697" lvl="1" indent="-323848" algn="just">
              <a:lnSpc>
                <a:spcPts val="5999"/>
              </a:lnSpc>
              <a:buFont typeface="Arial"/>
              <a:buChar char="•"/>
            </a:pPr>
            <a:r>
              <a:rPr lang="en-US" sz="2999">
                <a:solidFill>
                  <a:srgbClr val="000000"/>
                </a:solidFill>
                <a:latin typeface="Times New Roman" panose="02020603050405020304" pitchFamily="18" charset="0"/>
                <a:ea typeface="Faustina"/>
                <a:cs typeface="Times New Roman" panose="02020603050405020304" pitchFamily="18" charset="0"/>
                <a:sym typeface="Faustina"/>
              </a:rPr>
              <a:t>Kết hợp đối tượng láng giềng giúp mở rộng ngữ cảnh, </a:t>
            </a:r>
            <a:r>
              <a:rPr lang="vi-VN" sz="2999">
                <a:solidFill>
                  <a:srgbClr val="000000"/>
                </a:solidFill>
                <a:latin typeface="Times New Roman" panose="02020603050405020304" pitchFamily="18" charset="0"/>
                <a:ea typeface="Faustina"/>
                <a:cs typeface="Times New Roman" panose="02020603050405020304" pitchFamily="18" charset="0"/>
                <a:sym typeface="Faustina"/>
              </a:rPr>
              <a:t>truy xuất được nhiều đối tượng khác có liên quan</a:t>
            </a:r>
            <a:r>
              <a:rPr lang="en-US" sz="2999">
                <a:solidFill>
                  <a:srgbClr val="000000"/>
                </a:solidFill>
                <a:latin typeface="Times New Roman" panose="02020603050405020304" pitchFamily="18" charset="0"/>
                <a:ea typeface="Faustina"/>
                <a:cs typeface="Times New Roman" panose="02020603050405020304" pitchFamily="18" charset="0"/>
                <a:sym typeface="Faustina"/>
              </a:rPr>
              <a:t>.</a:t>
            </a:r>
          </a:p>
        </p:txBody>
      </p:sp>
      <p:sp>
        <p:nvSpPr>
          <p:cNvPr id="11" name="TextBox 11"/>
          <p:cNvSpPr txBox="1"/>
          <p:nvPr/>
        </p:nvSpPr>
        <p:spPr>
          <a:xfrm>
            <a:off x="2006103" y="1746159"/>
            <a:ext cx="9589244" cy="1146852"/>
          </a:xfrm>
          <a:prstGeom prst="rect">
            <a:avLst/>
          </a:prstGeom>
        </p:spPr>
        <p:txBody>
          <a:bodyPr lIns="0" tIns="0" rIns="0" bIns="0" rtlCol="0" anchor="t">
            <a:spAutoFit/>
          </a:bodyPr>
          <a:lstStyle/>
          <a:p>
            <a:pPr algn="l">
              <a:lnSpc>
                <a:spcPts val="9799"/>
              </a:lnSpc>
            </a:pPr>
            <a:r>
              <a:rPr lang="en-US" sz="6999" b="1">
                <a:solidFill>
                  <a:srgbClr val="FFFFFF"/>
                </a:solidFill>
                <a:latin typeface="Arial" panose="020B0604020202020204" pitchFamily="34" charset="0"/>
                <a:ea typeface="Open Sans Bold"/>
                <a:cs typeface="Arial" panose="020B0604020202020204" pitchFamily="34" charset="0"/>
                <a:sym typeface="Open Sans Bold"/>
              </a:rPr>
              <a:t>LÝ DO CHỌN ĐỀ TÀI</a:t>
            </a:r>
          </a:p>
        </p:txBody>
      </p:sp>
      <p:sp>
        <p:nvSpPr>
          <p:cNvPr id="12" name="TextBox 12"/>
          <p:cNvSpPr txBox="1"/>
          <p:nvPr/>
        </p:nvSpPr>
        <p:spPr>
          <a:xfrm>
            <a:off x="11692105" y="8417268"/>
            <a:ext cx="4155133" cy="620747"/>
          </a:xfrm>
          <a:prstGeom prst="rect">
            <a:avLst/>
          </a:prstGeom>
        </p:spPr>
        <p:txBody>
          <a:bodyPr lIns="0" tIns="0" rIns="0" bIns="0" rtlCol="0" anchor="t">
            <a:spAutoFit/>
          </a:bodyPr>
          <a:lstStyle/>
          <a:p>
            <a:pPr algn="ctr">
              <a:lnSpc>
                <a:spcPts val="5324"/>
              </a:lnSpc>
            </a:pPr>
            <a:r>
              <a:rPr lang="en-US" sz="3803">
                <a:solidFill>
                  <a:srgbClr val="B4B4B4"/>
                </a:solidFill>
                <a:latin typeface="Arial" panose="020B0604020202020204" pitchFamily="34" charset="0"/>
                <a:ea typeface="Open Sans"/>
                <a:cs typeface="Arial" panose="020B0604020202020204" pitchFamily="34" charset="0"/>
                <a:sym typeface="Open Sans"/>
              </a:rPr>
              <a:t>Knowledge Graph</a:t>
            </a:r>
          </a:p>
        </p:txBody>
      </p:sp>
      <p:grpSp>
        <p:nvGrpSpPr>
          <p:cNvPr id="13" name="Group 13"/>
          <p:cNvGrpSpPr/>
          <p:nvPr/>
        </p:nvGrpSpPr>
        <p:grpSpPr>
          <a:xfrm>
            <a:off x="229534" y="204944"/>
            <a:ext cx="2798184" cy="1388542"/>
            <a:chOff x="0" y="0"/>
            <a:chExt cx="3730912" cy="1851389"/>
          </a:xfrm>
        </p:grpSpPr>
        <p:sp>
          <p:nvSpPr>
            <p:cNvPr id="14" name="Freeform 14"/>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11"/>
              <a:stretch>
                <a:fillRect/>
              </a:stretch>
            </a:blipFill>
          </p:spPr>
        </p:sp>
        <p:sp>
          <p:nvSpPr>
            <p:cNvPr id="15" name="Freeform 15"/>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12"/>
              <a:stretch>
                <a:fillRect/>
              </a:stretch>
            </a:blipFill>
          </p:spPr>
        </p:sp>
      </p:grpSp>
    </p:spTree>
  </p:cSld>
  <p:clrMapOvr>
    <a:masterClrMapping/>
  </p:clrMapOvr>
  <p:transition spd="slow">
    <p:cover dir="l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00" y="8833853"/>
            <a:ext cx="2066799" cy="2164188"/>
          </a:xfrm>
          <a:custGeom>
            <a:avLst/>
            <a:gdLst/>
            <a:ahLst/>
            <a:cxnLst/>
            <a:rect l="l" t="t" r="r" b="b"/>
            <a:pathLst>
              <a:path w="2066799" h="2164188">
                <a:moveTo>
                  <a:pt x="0" y="0"/>
                </a:moveTo>
                <a:lnTo>
                  <a:pt x="2066800" y="0"/>
                </a:lnTo>
                <a:lnTo>
                  <a:pt x="2066800" y="2164188"/>
                </a:lnTo>
                <a:lnTo>
                  <a:pt x="0" y="21641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067547" y="0"/>
            <a:ext cx="2220453" cy="2173269"/>
          </a:xfrm>
          <a:custGeom>
            <a:avLst/>
            <a:gdLst/>
            <a:ahLst/>
            <a:cxnLst/>
            <a:rect l="l" t="t" r="r" b="b"/>
            <a:pathLst>
              <a:path w="2220453" h="2173269">
                <a:moveTo>
                  <a:pt x="0" y="0"/>
                </a:moveTo>
                <a:lnTo>
                  <a:pt x="2220453" y="0"/>
                </a:lnTo>
                <a:lnTo>
                  <a:pt x="2220453" y="2173269"/>
                </a:lnTo>
                <a:lnTo>
                  <a:pt x="0" y="21732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1750972" y="9915947"/>
            <a:ext cx="7315200" cy="658368"/>
          </a:xfrm>
          <a:custGeom>
            <a:avLst/>
            <a:gdLst/>
            <a:ahLst/>
            <a:cxnLst/>
            <a:rect l="l" t="t" r="r" b="b"/>
            <a:pathLst>
              <a:path w="7315200" h="658368">
                <a:moveTo>
                  <a:pt x="7315200" y="0"/>
                </a:moveTo>
                <a:lnTo>
                  <a:pt x="0" y="0"/>
                </a:lnTo>
                <a:lnTo>
                  <a:pt x="0" y="658368"/>
                </a:lnTo>
                <a:lnTo>
                  <a:pt x="7315200" y="658368"/>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3509468" y="1333500"/>
            <a:ext cx="11269064" cy="1146852"/>
          </a:xfrm>
          <a:prstGeom prst="rect">
            <a:avLst/>
          </a:prstGeom>
        </p:spPr>
        <p:txBody>
          <a:bodyPr lIns="0" tIns="0" rIns="0" bIns="0" rtlCol="0" anchor="t">
            <a:spAutoFit/>
          </a:bodyPr>
          <a:lstStyle/>
          <a:p>
            <a:pPr algn="l">
              <a:lnSpc>
                <a:spcPts val="9799"/>
              </a:lnSpc>
            </a:pPr>
            <a:r>
              <a:rPr lang="en-US" sz="6999" b="1">
                <a:solidFill>
                  <a:srgbClr val="245095"/>
                </a:solidFill>
                <a:latin typeface="Arial" panose="020B0604020202020204" pitchFamily="34" charset="0"/>
                <a:ea typeface="Open Sans Bold"/>
                <a:cs typeface="Arial" panose="020B0604020202020204" pitchFamily="34" charset="0"/>
                <a:sym typeface="Open Sans Bold"/>
              </a:rPr>
              <a:t>MỤC TIÊU NGHIÊN CỨU</a:t>
            </a:r>
          </a:p>
        </p:txBody>
      </p:sp>
      <p:grpSp>
        <p:nvGrpSpPr>
          <p:cNvPr id="14" name="Group 14"/>
          <p:cNvGrpSpPr/>
          <p:nvPr/>
        </p:nvGrpSpPr>
        <p:grpSpPr>
          <a:xfrm>
            <a:off x="229534" y="204944"/>
            <a:ext cx="2798184" cy="1388542"/>
            <a:chOff x="0" y="0"/>
            <a:chExt cx="3730912" cy="1851389"/>
          </a:xfrm>
        </p:grpSpPr>
        <p:sp>
          <p:nvSpPr>
            <p:cNvPr id="15" name="Freeform 15"/>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8"/>
              <a:stretch>
                <a:fillRect/>
              </a:stretch>
            </a:blipFill>
          </p:spPr>
        </p:sp>
        <p:sp>
          <p:nvSpPr>
            <p:cNvPr id="16" name="Freeform 16"/>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9"/>
              <a:stretch>
                <a:fillRect/>
              </a:stretch>
            </a:blipFill>
          </p:spPr>
        </p:sp>
      </p:grpSp>
      <p:grpSp>
        <p:nvGrpSpPr>
          <p:cNvPr id="18" name="Group 17">
            <a:extLst>
              <a:ext uri="{FF2B5EF4-FFF2-40B4-BE49-F238E27FC236}">
                <a16:creationId xmlns:a16="http://schemas.microsoft.com/office/drawing/2014/main" id="{F4FBAEF6-B3B2-B9B0-844C-300F1533A865}"/>
              </a:ext>
            </a:extLst>
          </p:cNvPr>
          <p:cNvGrpSpPr/>
          <p:nvPr/>
        </p:nvGrpSpPr>
        <p:grpSpPr>
          <a:xfrm>
            <a:off x="1489964" y="2803618"/>
            <a:ext cx="7654036" cy="5673354"/>
            <a:chOff x="270764" y="2803618"/>
            <a:chExt cx="7654036" cy="5673354"/>
          </a:xfrm>
        </p:grpSpPr>
        <p:grpSp>
          <p:nvGrpSpPr>
            <p:cNvPr id="11" name="Group 11"/>
            <p:cNvGrpSpPr/>
            <p:nvPr/>
          </p:nvGrpSpPr>
          <p:grpSpPr>
            <a:xfrm>
              <a:off x="270764" y="2803618"/>
              <a:ext cx="7628039" cy="5673354"/>
              <a:chOff x="0" y="0"/>
              <a:chExt cx="10170719" cy="7564472"/>
            </a:xfrm>
          </p:grpSpPr>
          <p:sp>
            <p:nvSpPr>
              <p:cNvPr id="12" name="Freeform 12"/>
              <p:cNvSpPr/>
              <p:nvPr/>
            </p:nvSpPr>
            <p:spPr>
              <a:xfrm>
                <a:off x="0" y="0"/>
                <a:ext cx="10170719" cy="7564472"/>
              </a:xfrm>
              <a:custGeom>
                <a:avLst/>
                <a:gdLst/>
                <a:ahLst/>
                <a:cxnLst/>
                <a:rect l="l" t="t" r="r" b="b"/>
                <a:pathLst>
                  <a:path w="10170719" h="7564472">
                    <a:moveTo>
                      <a:pt x="0" y="0"/>
                    </a:moveTo>
                    <a:lnTo>
                      <a:pt x="10170719" y="0"/>
                    </a:lnTo>
                    <a:lnTo>
                      <a:pt x="10170719" y="7564472"/>
                    </a:lnTo>
                    <a:lnTo>
                      <a:pt x="0" y="7564472"/>
                    </a:lnTo>
                    <a:lnTo>
                      <a:pt x="0" y="0"/>
                    </a:lnTo>
                    <a:close/>
                  </a:path>
                </a:pathLst>
              </a:custGeom>
              <a:blipFill>
                <a:blip r:embed="rId10"/>
                <a:stretch>
                  <a:fillRect/>
                </a:stretch>
              </a:blipFill>
            </p:spPr>
          </p:sp>
          <p:sp>
            <p:nvSpPr>
              <p:cNvPr id="13" name="TextBox 13"/>
              <p:cNvSpPr txBox="1"/>
              <p:nvPr/>
            </p:nvSpPr>
            <p:spPr>
              <a:xfrm>
                <a:off x="2701616" y="1659559"/>
                <a:ext cx="2047215" cy="342684"/>
              </a:xfrm>
              <a:prstGeom prst="rect">
                <a:avLst/>
              </a:prstGeom>
            </p:spPr>
            <p:txBody>
              <a:bodyPr lIns="0" tIns="0" rIns="0" bIns="0" rtlCol="0" anchor="t">
                <a:spAutoFit/>
              </a:bodyPr>
              <a:lstStyle/>
              <a:p>
                <a:pPr algn="ctr">
                  <a:lnSpc>
                    <a:spcPts val="2240"/>
                  </a:lnSpc>
                </a:pPr>
                <a:r>
                  <a:rPr lang="en-US" sz="1600" b="1">
                    <a:solidFill>
                      <a:srgbClr val="F8FFF9"/>
                    </a:solidFill>
                    <a:latin typeface="Arial" panose="020B0604020202020204" pitchFamily="34" charset="0"/>
                    <a:ea typeface="Open Sans Bold"/>
                    <a:cs typeface="Arial" panose="020B0604020202020204" pitchFamily="34" charset="0"/>
                    <a:sym typeface="Open Sans Bold"/>
                  </a:rPr>
                  <a:t>(Predicate)</a:t>
                </a:r>
              </a:p>
            </p:txBody>
          </p:sp>
        </p:grpSp>
        <p:sp>
          <p:nvSpPr>
            <p:cNvPr id="17" name="Rectangle 16">
              <a:extLst>
                <a:ext uri="{FF2B5EF4-FFF2-40B4-BE49-F238E27FC236}">
                  <a16:creationId xmlns:a16="http://schemas.microsoft.com/office/drawing/2014/main" id="{4BF06F6A-1CFA-6BB4-1B64-A19696A72773}"/>
                </a:ext>
              </a:extLst>
            </p:cNvPr>
            <p:cNvSpPr/>
            <p:nvPr/>
          </p:nvSpPr>
          <p:spPr>
            <a:xfrm>
              <a:off x="5791200" y="3238500"/>
              <a:ext cx="2133600" cy="4953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6"/>
          <p:cNvGrpSpPr/>
          <p:nvPr/>
        </p:nvGrpSpPr>
        <p:grpSpPr>
          <a:xfrm>
            <a:off x="8152095" y="3552921"/>
            <a:ext cx="9624789" cy="4514441"/>
            <a:chOff x="0" y="-219075"/>
            <a:chExt cx="12833052" cy="6019254"/>
          </a:xfrm>
        </p:grpSpPr>
        <p:sp>
          <p:nvSpPr>
            <p:cNvPr id="7" name="Freeform 7"/>
            <p:cNvSpPr/>
            <p:nvPr/>
          </p:nvSpPr>
          <p:spPr>
            <a:xfrm>
              <a:off x="52035" y="0"/>
              <a:ext cx="577987" cy="640429"/>
            </a:xfrm>
            <a:custGeom>
              <a:avLst/>
              <a:gdLst/>
              <a:ahLst/>
              <a:cxnLst/>
              <a:rect l="l" t="t" r="r" b="b"/>
              <a:pathLst>
                <a:path w="577987" h="640429">
                  <a:moveTo>
                    <a:pt x="0" y="0"/>
                  </a:moveTo>
                  <a:lnTo>
                    <a:pt x="577987" y="0"/>
                  </a:lnTo>
                  <a:lnTo>
                    <a:pt x="577987" y="640429"/>
                  </a:lnTo>
                  <a:lnTo>
                    <a:pt x="0" y="6404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0" y="1999485"/>
              <a:ext cx="630022" cy="640429"/>
            </a:xfrm>
            <a:custGeom>
              <a:avLst/>
              <a:gdLst/>
              <a:ahLst/>
              <a:cxnLst/>
              <a:rect l="l" t="t" r="r" b="b"/>
              <a:pathLst>
                <a:path w="630022" h="640429">
                  <a:moveTo>
                    <a:pt x="0" y="0"/>
                  </a:moveTo>
                  <a:lnTo>
                    <a:pt x="630022" y="0"/>
                  </a:lnTo>
                  <a:lnTo>
                    <a:pt x="630022" y="640429"/>
                  </a:lnTo>
                  <a:lnTo>
                    <a:pt x="0" y="6404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52035" y="3998814"/>
              <a:ext cx="640429" cy="640429"/>
            </a:xfrm>
            <a:custGeom>
              <a:avLst/>
              <a:gdLst/>
              <a:ahLst/>
              <a:cxnLst/>
              <a:rect l="l" t="t" r="r" b="b"/>
              <a:pathLst>
                <a:path w="640429" h="640429">
                  <a:moveTo>
                    <a:pt x="0" y="0"/>
                  </a:moveTo>
                  <a:lnTo>
                    <a:pt x="640429" y="0"/>
                  </a:lnTo>
                  <a:lnTo>
                    <a:pt x="640429" y="640429"/>
                  </a:lnTo>
                  <a:lnTo>
                    <a:pt x="0" y="6404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TextBox 10"/>
            <p:cNvSpPr txBox="1"/>
            <p:nvPr/>
          </p:nvSpPr>
          <p:spPr>
            <a:xfrm>
              <a:off x="166335" y="-219075"/>
              <a:ext cx="12666717" cy="6019254"/>
            </a:xfrm>
            <a:prstGeom prst="rect">
              <a:avLst/>
            </a:prstGeom>
          </p:spPr>
          <p:txBody>
            <a:bodyPr lIns="0" tIns="0" rIns="0" bIns="0" rtlCol="0" anchor="t">
              <a:spAutoFit/>
            </a:bodyPr>
            <a:lstStyle/>
            <a:p>
              <a:pPr algn="l">
                <a:lnSpc>
                  <a:spcPts val="5999"/>
                </a:lnSpc>
              </a:pPr>
              <a:r>
                <a:rPr lang="en-US" sz="2999">
                  <a:solidFill>
                    <a:srgbClr val="000000"/>
                  </a:solidFill>
                  <a:latin typeface="Times New Roman" panose="02020603050405020304" pitchFamily="18" charset="0"/>
                  <a:ea typeface="Faustina"/>
                  <a:cs typeface="Times New Roman" panose="02020603050405020304" pitchFamily="18" charset="0"/>
                  <a:sym typeface="Faustina"/>
                </a:rPr>
                <a:t>       Xây dựng hệ thống tìm kiếm ảnh theo triplet (subject, predicate, object).</a:t>
              </a:r>
            </a:p>
            <a:p>
              <a:pPr algn="l">
                <a:lnSpc>
                  <a:spcPts val="5999"/>
                </a:lnSpc>
              </a:pPr>
              <a:r>
                <a:rPr lang="en-US" sz="2999">
                  <a:solidFill>
                    <a:srgbClr val="000000"/>
                  </a:solidFill>
                  <a:latin typeface="Times New Roman" panose="02020603050405020304" pitchFamily="18" charset="0"/>
                  <a:ea typeface="Faustina"/>
                  <a:cs typeface="Times New Roman" panose="02020603050405020304" pitchFamily="18" charset="0"/>
                  <a:sym typeface="Faustina"/>
                </a:rPr>
                <a:t>       Ứng dụng các mô hình như TransE, GCN, GAT, R-GCN để học embedding tri thức.</a:t>
              </a:r>
            </a:p>
            <a:p>
              <a:pPr>
                <a:lnSpc>
                  <a:spcPts val="5999"/>
                </a:lnSpc>
              </a:pPr>
              <a:r>
                <a:rPr lang="en-US" sz="2999">
                  <a:solidFill>
                    <a:srgbClr val="000000"/>
                  </a:solidFill>
                  <a:latin typeface="Times New Roman" panose="02020603050405020304" pitchFamily="18" charset="0"/>
                  <a:ea typeface="Faustina"/>
                  <a:cs typeface="Times New Roman" panose="02020603050405020304" pitchFamily="18" charset="0"/>
                  <a:sym typeface="Faustina"/>
                </a:rPr>
                <a:t>        </a:t>
              </a:r>
              <a:r>
                <a:rPr lang="vi-VN" sz="2999">
                  <a:solidFill>
                    <a:srgbClr val="000000"/>
                  </a:solidFill>
                  <a:latin typeface="Times New Roman" panose="02020603050405020304" pitchFamily="18" charset="0"/>
                  <a:ea typeface="Faustina"/>
                  <a:cs typeface="Times New Roman" panose="02020603050405020304" pitchFamily="18" charset="0"/>
                  <a:sym typeface="Faustina"/>
                </a:rPr>
                <a:t>T</a:t>
              </a:r>
              <a:r>
                <a:rPr lang="en-US" sz="2999">
                  <a:solidFill>
                    <a:srgbClr val="000000"/>
                  </a:solidFill>
                  <a:latin typeface="Times New Roman" panose="02020603050405020304" pitchFamily="18" charset="0"/>
                  <a:ea typeface="Faustina"/>
                  <a:cs typeface="Times New Roman" panose="02020603050405020304" pitchFamily="18" charset="0"/>
                  <a:sym typeface="Faustina"/>
                </a:rPr>
                <a:t>ìm kiếm caption</a:t>
              </a:r>
              <a:r>
                <a:rPr lang="vi-VN" sz="2999">
                  <a:solidFill>
                    <a:srgbClr val="000000"/>
                  </a:solidFill>
                  <a:latin typeface="Times New Roman" panose="02020603050405020304" pitchFamily="18" charset="0"/>
                  <a:ea typeface="Faustina"/>
                  <a:cs typeface="Times New Roman" panose="02020603050405020304" pitchFamily="18" charset="0"/>
                  <a:sym typeface="Faustina"/>
                </a:rPr>
                <a:t> sau đó</a:t>
              </a:r>
              <a:r>
                <a:rPr lang="en-US" sz="2999">
                  <a:solidFill>
                    <a:srgbClr val="000000"/>
                  </a:solidFill>
                  <a:latin typeface="Times New Roman" panose="02020603050405020304" pitchFamily="18" charset="0"/>
                  <a:ea typeface="Faustina"/>
                  <a:cs typeface="Times New Roman" panose="02020603050405020304" pitchFamily="18" charset="0"/>
                  <a:sym typeface="Faustina"/>
                </a:rPr>
                <a:t> sánh</a:t>
              </a:r>
              <a:r>
                <a:rPr lang="vi-VN" sz="2999">
                  <a:solidFill>
                    <a:srgbClr val="000000"/>
                  </a:solidFill>
                  <a:latin typeface="Times New Roman" panose="02020603050405020304" pitchFamily="18" charset="0"/>
                  <a:ea typeface="Faustina"/>
                  <a:cs typeface="Times New Roman" panose="02020603050405020304" pitchFamily="18" charset="0"/>
                  <a:sym typeface="Faustina"/>
                </a:rPr>
                <a:t> giữa các mô hình</a:t>
              </a:r>
              <a:r>
                <a:rPr lang="en-US" sz="2999">
                  <a:solidFill>
                    <a:srgbClr val="000000"/>
                  </a:solidFill>
                  <a:latin typeface="Times New Roman" panose="02020603050405020304" pitchFamily="18" charset="0"/>
                  <a:ea typeface="Faustina"/>
                  <a:cs typeface="Times New Roman" panose="02020603050405020304" pitchFamily="18" charset="0"/>
                  <a:sym typeface="Faustina"/>
                </a:rPr>
                <a:t> với </a:t>
              </a:r>
              <a:r>
                <a:rPr lang="vi-VN" sz="2999">
                  <a:solidFill>
                    <a:srgbClr val="000000"/>
                  </a:solidFill>
                  <a:latin typeface="Times New Roman" panose="02020603050405020304" pitchFamily="18" charset="0"/>
                  <a:ea typeface="Faustina"/>
                  <a:cs typeface="Times New Roman" panose="02020603050405020304" pitchFamily="18" charset="0"/>
                  <a:sym typeface="Faustina"/>
                </a:rPr>
                <a:t>các chỉ số</a:t>
              </a:r>
              <a:r>
                <a:rPr lang="en-US" sz="2999">
                  <a:solidFill>
                    <a:srgbClr val="000000"/>
                  </a:solidFill>
                  <a:latin typeface="Times New Roman" panose="02020603050405020304" pitchFamily="18" charset="0"/>
                  <a:ea typeface="Faustina"/>
                  <a:cs typeface="Times New Roman" panose="02020603050405020304" pitchFamily="18" charset="0"/>
                  <a:sym typeface="Faustina"/>
                </a:rPr>
                <a:t> Precision, Recall, F1-score.</a:t>
              </a:r>
            </a:p>
          </p:txBody>
        </p:sp>
      </p:grpSp>
    </p:spTree>
  </p:cSld>
  <p:clrMapOvr>
    <a:masterClrMapping/>
  </p:clrMapOvr>
  <p:transition spd="slow">
    <p:cover dir="l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25122" y="1104900"/>
            <a:ext cx="11437756" cy="1908174"/>
          </a:xfrm>
          <a:prstGeom prst="rect">
            <a:avLst/>
          </a:prstGeom>
        </p:spPr>
        <p:txBody>
          <a:bodyPr wrap="square" lIns="0" tIns="0" rIns="0" bIns="0" rtlCol="0" anchor="t">
            <a:spAutoFit/>
          </a:bodyPr>
          <a:lstStyle/>
          <a:p>
            <a:pPr algn="ctr">
              <a:lnSpc>
                <a:spcPts val="7700"/>
              </a:lnSpc>
            </a:pPr>
            <a:r>
              <a:rPr lang="en-US" sz="5500" b="1">
                <a:solidFill>
                  <a:srgbClr val="245095"/>
                </a:solidFill>
                <a:latin typeface="Arial" panose="020B0604020202020204" pitchFamily="34" charset="0"/>
                <a:ea typeface="Open Sans Bold"/>
                <a:cs typeface="Arial" panose="020B0604020202020204" pitchFamily="34" charset="0"/>
                <a:sym typeface="Open Sans Bold"/>
              </a:rPr>
              <a:t>MÔ TẢ PHƯƠNG PHÁP TÌM KIẾM TRUYỀN THỐNG</a:t>
            </a:r>
          </a:p>
        </p:txBody>
      </p:sp>
      <p:sp>
        <p:nvSpPr>
          <p:cNvPr id="3" name="Freeform 3"/>
          <p:cNvSpPr/>
          <p:nvPr/>
        </p:nvSpPr>
        <p:spPr>
          <a:xfrm>
            <a:off x="15715125" y="-347169"/>
            <a:ext cx="2572875" cy="2751738"/>
          </a:xfrm>
          <a:custGeom>
            <a:avLst/>
            <a:gdLst/>
            <a:ahLst/>
            <a:cxnLst/>
            <a:rect l="l" t="t" r="r" b="b"/>
            <a:pathLst>
              <a:path w="2572875" h="2751738">
                <a:moveTo>
                  <a:pt x="0" y="0"/>
                </a:moveTo>
                <a:lnTo>
                  <a:pt x="2572875" y="0"/>
                </a:lnTo>
                <a:lnTo>
                  <a:pt x="2572875" y="2751738"/>
                </a:lnTo>
                <a:lnTo>
                  <a:pt x="0" y="27517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229534" y="204944"/>
            <a:ext cx="2798184" cy="1388542"/>
            <a:chOff x="0" y="0"/>
            <a:chExt cx="3730912" cy="1851389"/>
          </a:xfrm>
        </p:grpSpPr>
        <p:sp>
          <p:nvSpPr>
            <p:cNvPr id="6" name="Freeform 6"/>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4"/>
              <a:stretch>
                <a:fillRect/>
              </a:stretch>
            </a:blipFill>
          </p:spPr>
        </p:sp>
        <p:sp>
          <p:nvSpPr>
            <p:cNvPr id="7" name="Freeform 7"/>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5"/>
              <a:stretch>
                <a:fillRect/>
              </a:stretch>
            </a:blipFill>
          </p:spPr>
        </p:sp>
      </p:grpSp>
      <p:graphicFrame>
        <p:nvGraphicFramePr>
          <p:cNvPr id="4" name="Content Placeholder 3">
            <a:extLst>
              <a:ext uri="{FF2B5EF4-FFF2-40B4-BE49-F238E27FC236}">
                <a16:creationId xmlns:a16="http://schemas.microsoft.com/office/drawing/2014/main" id="{300C6002-53F5-CBF1-2CCE-F7544B933D40}"/>
              </a:ext>
            </a:extLst>
          </p:cNvPr>
          <p:cNvGraphicFramePr>
            <a:graphicFrameLocks/>
          </p:cNvGraphicFramePr>
          <p:nvPr>
            <p:extLst>
              <p:ext uri="{D42A27DB-BD31-4B8C-83A1-F6EECF244321}">
                <p14:modId xmlns:p14="http://schemas.microsoft.com/office/powerpoint/2010/main" val="420684442"/>
              </p:ext>
            </p:extLst>
          </p:nvPr>
        </p:nvGraphicFramePr>
        <p:xfrm>
          <a:off x="1981200" y="3467100"/>
          <a:ext cx="14325600" cy="6276952"/>
        </p:xfrm>
        <a:graphic>
          <a:graphicData uri="http://schemas.openxmlformats.org/drawingml/2006/table">
            <a:tbl>
              <a:tblPr>
                <a:tableStyleId>{5940675A-B579-460E-94D1-54222C63F5DA}</a:tableStyleId>
              </a:tblPr>
              <a:tblGrid>
                <a:gridCol w="2864929">
                  <a:extLst>
                    <a:ext uri="{9D8B030D-6E8A-4147-A177-3AD203B41FA5}">
                      <a16:colId xmlns:a16="http://schemas.microsoft.com/office/drawing/2014/main" val="1033232683"/>
                    </a:ext>
                  </a:extLst>
                </a:gridCol>
                <a:gridCol w="11460671">
                  <a:extLst>
                    <a:ext uri="{9D8B030D-6E8A-4147-A177-3AD203B41FA5}">
                      <a16:colId xmlns:a16="http://schemas.microsoft.com/office/drawing/2014/main" val="471990627"/>
                    </a:ext>
                  </a:extLst>
                </a:gridCol>
              </a:tblGrid>
              <a:tr h="655838">
                <a:tc>
                  <a:txBody>
                    <a:bodyPr/>
                    <a:lstStyle/>
                    <a:p>
                      <a:r>
                        <a:rPr lang="en-US" sz="3200" b="1">
                          <a:latin typeface="Times New Roman" panose="02020603050405020304" pitchFamily="18" charset="0"/>
                          <a:cs typeface="Times New Roman" panose="02020603050405020304" pitchFamily="18" charset="0"/>
                        </a:rPr>
                        <a:t>Input</a:t>
                      </a:r>
                      <a:endParaRPr lang="en-US" sz="3200">
                        <a:latin typeface="Times New Roman" panose="02020603050405020304" pitchFamily="18" charset="0"/>
                        <a:cs typeface="Times New Roman" panose="02020603050405020304" pitchFamily="18" charset="0"/>
                      </a:endParaRPr>
                    </a:p>
                  </a:txBody>
                  <a:tcPr marL="80580" marR="80580" marT="40290" marB="40290" anchor="ctr"/>
                </a:tc>
                <a:tc>
                  <a:txBody>
                    <a:bodyPr/>
                    <a:lstStyle/>
                    <a:p>
                      <a:r>
                        <a:rPr lang="en-US" sz="3200" b="0">
                          <a:latin typeface="Times New Roman" panose="02020603050405020304" pitchFamily="18" charset="0"/>
                          <a:cs typeface="Times New Roman" panose="02020603050405020304" pitchFamily="18" charset="0"/>
                        </a:rPr>
                        <a:t>Truy vấn dạng văn bản ngắn: "man riding horse"</a:t>
                      </a:r>
                    </a:p>
                  </a:txBody>
                  <a:tcPr marL="80580" marR="80580" marT="40290" marB="40290" anchor="ctr"/>
                </a:tc>
                <a:extLst>
                  <a:ext uri="{0D108BD9-81ED-4DB2-BD59-A6C34878D82A}">
                    <a16:rowId xmlns:a16="http://schemas.microsoft.com/office/drawing/2014/main" val="653688057"/>
                  </a:ext>
                </a:extLst>
              </a:tr>
              <a:tr h="1218678">
                <a:tc>
                  <a:txBody>
                    <a:bodyPr/>
                    <a:lstStyle/>
                    <a:p>
                      <a:r>
                        <a:rPr lang="en-US" sz="3200" b="1">
                          <a:latin typeface="Times New Roman" panose="02020603050405020304" pitchFamily="18" charset="0"/>
                          <a:cs typeface="Times New Roman" panose="02020603050405020304" pitchFamily="18" charset="0"/>
                        </a:rPr>
                        <a:t>Caption ảnh</a:t>
                      </a:r>
                      <a:endParaRPr lang="en-US" sz="3200">
                        <a:latin typeface="Times New Roman" panose="02020603050405020304" pitchFamily="18" charset="0"/>
                        <a:cs typeface="Times New Roman" panose="02020603050405020304" pitchFamily="18" charset="0"/>
                      </a:endParaRPr>
                    </a:p>
                  </a:txBody>
                  <a:tcPr marL="80580" marR="80580" marT="40290" marB="40290" anchor="ctr"/>
                </a:tc>
                <a:tc>
                  <a:txBody>
                    <a:bodyPr/>
                    <a:lstStyle/>
                    <a:p>
                      <a:r>
                        <a:rPr lang="en-US" sz="3200" b="0">
                          <a:latin typeface="Times New Roman" panose="02020603050405020304" pitchFamily="18" charset="0"/>
                          <a:cs typeface="Times New Roman" panose="02020603050405020304" pitchFamily="18" charset="0"/>
                        </a:rPr>
                        <a:t>Văn bản mô tả ảnh, ví dụ: "A man is riding a horse in a grassy field."</a:t>
                      </a:r>
                    </a:p>
                  </a:txBody>
                  <a:tcPr marL="80580" marR="80580" marT="40290" marB="40290" anchor="ctr"/>
                </a:tc>
                <a:extLst>
                  <a:ext uri="{0D108BD9-81ED-4DB2-BD59-A6C34878D82A}">
                    <a16:rowId xmlns:a16="http://schemas.microsoft.com/office/drawing/2014/main" val="1643030433"/>
                  </a:ext>
                </a:extLst>
              </a:tr>
              <a:tr h="746402">
                <a:tc>
                  <a:txBody>
                    <a:bodyPr/>
                    <a:lstStyle/>
                    <a:p>
                      <a:r>
                        <a:rPr lang="en-US" sz="3200" b="1">
                          <a:latin typeface="Times New Roman" panose="02020603050405020304" pitchFamily="18" charset="0"/>
                          <a:cs typeface="Times New Roman" panose="02020603050405020304" pitchFamily="18" charset="0"/>
                        </a:rPr>
                        <a:t>Tiền xử lý</a:t>
                      </a:r>
                      <a:endParaRPr lang="en-US" sz="3200">
                        <a:latin typeface="Times New Roman" panose="02020603050405020304" pitchFamily="18" charset="0"/>
                        <a:cs typeface="Times New Roman" panose="02020603050405020304" pitchFamily="18" charset="0"/>
                      </a:endParaRPr>
                    </a:p>
                  </a:txBody>
                  <a:tcPr marL="80580" marR="80580" marT="40290" marB="40290" anchor="ctr"/>
                </a:tc>
                <a:tc>
                  <a:txBody>
                    <a:bodyPr/>
                    <a:lstStyle/>
                    <a:p>
                      <a:r>
                        <a:rPr lang="en-US" sz="3200" b="0">
                          <a:latin typeface="Times New Roman" panose="02020603050405020304" pitchFamily="18" charset="0"/>
                          <a:cs typeface="Times New Roman" panose="02020603050405020304" pitchFamily="18" charset="0"/>
                        </a:rPr>
                        <a:t>Token hóa, bỏ stopword, vector hóa bằng TF-IDF</a:t>
                      </a:r>
                    </a:p>
                  </a:txBody>
                  <a:tcPr marL="80580" marR="80580" marT="40290" marB="40290" anchor="ctr"/>
                </a:tc>
                <a:extLst>
                  <a:ext uri="{0D108BD9-81ED-4DB2-BD59-A6C34878D82A}">
                    <a16:rowId xmlns:a16="http://schemas.microsoft.com/office/drawing/2014/main" val="2475018454"/>
                  </a:ext>
                </a:extLst>
              </a:tr>
              <a:tr h="1218678">
                <a:tc>
                  <a:txBody>
                    <a:bodyPr/>
                    <a:lstStyle/>
                    <a:p>
                      <a:r>
                        <a:rPr lang="en-US" sz="3200" b="1">
                          <a:latin typeface="Times New Roman" panose="02020603050405020304" pitchFamily="18" charset="0"/>
                          <a:cs typeface="Times New Roman" panose="02020603050405020304" pitchFamily="18" charset="0"/>
                        </a:rPr>
                        <a:t>So khớp</a:t>
                      </a:r>
                      <a:endParaRPr lang="en-US" sz="3200">
                        <a:latin typeface="Times New Roman" panose="02020603050405020304" pitchFamily="18" charset="0"/>
                        <a:cs typeface="Times New Roman" panose="02020603050405020304" pitchFamily="18" charset="0"/>
                      </a:endParaRPr>
                    </a:p>
                  </a:txBody>
                  <a:tcPr marL="80580" marR="80580" marT="40290" marB="40290" anchor="ctr"/>
                </a:tc>
                <a:tc>
                  <a:txBody>
                    <a:bodyPr/>
                    <a:lstStyle/>
                    <a:p>
                      <a:r>
                        <a:rPr lang="en-US" sz="3200" b="0">
                          <a:latin typeface="Times New Roman" panose="02020603050405020304" pitchFamily="18" charset="0"/>
                          <a:cs typeface="Times New Roman" panose="02020603050405020304" pitchFamily="18" charset="0"/>
                        </a:rPr>
                        <a:t>Phụ thuộc từ vựng chính xác; không hiểu mối quan hệ sâu hoặc từ đồng nghĩa</a:t>
                      </a:r>
                    </a:p>
                  </a:txBody>
                  <a:tcPr marL="80580" marR="80580" marT="40290" marB="40290" anchor="ctr"/>
                </a:tc>
                <a:extLst>
                  <a:ext uri="{0D108BD9-81ED-4DB2-BD59-A6C34878D82A}">
                    <a16:rowId xmlns:a16="http://schemas.microsoft.com/office/drawing/2014/main" val="509343016"/>
                  </a:ext>
                </a:extLst>
              </a:tr>
              <a:tr h="1218678">
                <a:tc>
                  <a:txBody>
                    <a:bodyPr/>
                    <a:lstStyle/>
                    <a:p>
                      <a:r>
                        <a:rPr lang="en-US" sz="3200" b="1">
                          <a:latin typeface="Times New Roman" panose="02020603050405020304" pitchFamily="18" charset="0"/>
                          <a:cs typeface="Times New Roman" panose="02020603050405020304" pitchFamily="18" charset="0"/>
                        </a:rPr>
                        <a:t>Kết quả truy vấn</a:t>
                      </a:r>
                      <a:endParaRPr lang="en-US" sz="3200">
                        <a:latin typeface="Times New Roman" panose="02020603050405020304" pitchFamily="18" charset="0"/>
                        <a:cs typeface="Times New Roman" panose="02020603050405020304" pitchFamily="18" charset="0"/>
                      </a:endParaRPr>
                    </a:p>
                  </a:txBody>
                  <a:tcPr marL="80580" marR="80580" marT="40290" marB="40290" anchor="ctr"/>
                </a:tc>
                <a:tc>
                  <a:txBody>
                    <a:bodyPr/>
                    <a:lstStyle/>
                    <a:p>
                      <a:r>
                        <a:rPr lang="en-US" sz="3200" b="0">
                          <a:latin typeface="Times New Roman" panose="02020603050405020304" pitchFamily="18" charset="0"/>
                          <a:cs typeface="Times New Roman" panose="02020603050405020304" pitchFamily="18" charset="0"/>
                        </a:rPr>
                        <a:t>Chỉ trả về ảnh có caption chứa từ "man", "riding", "horse"</a:t>
                      </a:r>
                    </a:p>
                  </a:txBody>
                  <a:tcPr marL="80580" marR="80580" marT="40290" marB="40290" anchor="ctr"/>
                </a:tc>
                <a:extLst>
                  <a:ext uri="{0D108BD9-81ED-4DB2-BD59-A6C34878D82A}">
                    <a16:rowId xmlns:a16="http://schemas.microsoft.com/office/drawing/2014/main" val="2764219631"/>
                  </a:ext>
                </a:extLst>
              </a:tr>
              <a:tr h="1218678">
                <a:tc>
                  <a:txBody>
                    <a:bodyPr/>
                    <a:lstStyle/>
                    <a:p>
                      <a:r>
                        <a:rPr lang="en-US" sz="3200" b="1">
                          <a:latin typeface="Times New Roman" panose="02020603050405020304" pitchFamily="18" charset="0"/>
                          <a:cs typeface="Times New Roman" panose="02020603050405020304" pitchFamily="18" charset="0"/>
                        </a:rPr>
                        <a:t>Không hiểu</a:t>
                      </a:r>
                      <a:endParaRPr lang="en-US" sz="3200">
                        <a:latin typeface="Times New Roman" panose="02020603050405020304" pitchFamily="18" charset="0"/>
                        <a:cs typeface="Times New Roman" panose="02020603050405020304" pitchFamily="18" charset="0"/>
                      </a:endParaRPr>
                    </a:p>
                  </a:txBody>
                  <a:tcPr marL="80580" marR="80580" marT="40290" marB="40290" anchor="ctr"/>
                </a:tc>
                <a:tc>
                  <a:txBody>
                    <a:bodyPr/>
                    <a:lstStyle/>
                    <a:p>
                      <a:r>
                        <a:rPr lang="en-US" sz="3200" b="0">
                          <a:latin typeface="Times New Roman" panose="02020603050405020304" pitchFamily="18" charset="0"/>
                          <a:cs typeface="Times New Roman" panose="02020603050405020304" pitchFamily="18" charset="0"/>
                        </a:rPr>
                        <a:t>Caption như "A person is on top of an animal" sẽ không được ưu tiên</a:t>
                      </a:r>
                    </a:p>
                  </a:txBody>
                  <a:tcPr marL="80580" marR="80580" marT="40290" marB="40290" anchor="ctr"/>
                </a:tc>
                <a:extLst>
                  <a:ext uri="{0D108BD9-81ED-4DB2-BD59-A6C34878D82A}">
                    <a16:rowId xmlns:a16="http://schemas.microsoft.com/office/drawing/2014/main" val="2577534711"/>
                  </a:ext>
                </a:extLst>
              </a:tr>
            </a:tbl>
          </a:graphicData>
        </a:graphic>
      </p:graphicFrame>
    </p:spTree>
  </p:cSld>
  <p:clrMapOvr>
    <a:masterClrMapping/>
  </p:clrMapOvr>
  <p:transition spd="slow">
    <p:cover dir="l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8160499"/>
            <a:ext cx="1988278" cy="2126501"/>
          </a:xfrm>
          <a:custGeom>
            <a:avLst/>
            <a:gdLst/>
            <a:ahLst/>
            <a:cxnLst/>
            <a:rect l="l" t="t" r="r" b="b"/>
            <a:pathLst>
              <a:path w="1988278" h="2126501">
                <a:moveTo>
                  <a:pt x="0" y="2126501"/>
                </a:moveTo>
                <a:lnTo>
                  <a:pt x="1988278" y="2126501"/>
                </a:lnTo>
                <a:lnTo>
                  <a:pt x="1988278" y="0"/>
                </a:lnTo>
                <a:lnTo>
                  <a:pt x="0" y="0"/>
                </a:lnTo>
                <a:lnTo>
                  <a:pt x="0" y="21265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310134" y="39010"/>
            <a:ext cx="1974988" cy="2126501"/>
          </a:xfrm>
          <a:custGeom>
            <a:avLst/>
            <a:gdLst/>
            <a:ahLst/>
            <a:cxnLst/>
            <a:rect l="l" t="t" r="r" b="b"/>
            <a:pathLst>
              <a:path w="1974988" h="2126501">
                <a:moveTo>
                  <a:pt x="0" y="0"/>
                </a:moveTo>
                <a:lnTo>
                  <a:pt x="1974988" y="0"/>
                </a:lnTo>
                <a:lnTo>
                  <a:pt x="1974988" y="2126501"/>
                </a:lnTo>
                <a:lnTo>
                  <a:pt x="0" y="21265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456322" y="9223750"/>
            <a:ext cx="3657600" cy="1911096"/>
          </a:xfrm>
          <a:custGeom>
            <a:avLst/>
            <a:gdLst/>
            <a:ahLst/>
            <a:cxnLst/>
            <a:rect l="l" t="t" r="r" b="b"/>
            <a:pathLst>
              <a:path w="3657600" h="1911096">
                <a:moveTo>
                  <a:pt x="0" y="0"/>
                </a:moveTo>
                <a:lnTo>
                  <a:pt x="3657600" y="0"/>
                </a:lnTo>
                <a:lnTo>
                  <a:pt x="3657600" y="1911096"/>
                </a:lnTo>
                <a:lnTo>
                  <a:pt x="0" y="19110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3340686" y="1102260"/>
            <a:ext cx="11606628" cy="1117742"/>
          </a:xfrm>
          <a:prstGeom prst="rect">
            <a:avLst/>
          </a:prstGeom>
        </p:spPr>
        <p:txBody>
          <a:bodyPr wrap="square" lIns="0" tIns="0" rIns="0" bIns="0" rtlCol="0" anchor="t">
            <a:spAutoFit/>
          </a:bodyPr>
          <a:lstStyle/>
          <a:p>
            <a:pPr algn="ctr">
              <a:lnSpc>
                <a:spcPts val="9799"/>
              </a:lnSpc>
            </a:pPr>
            <a:r>
              <a:rPr lang="en-US" sz="6000" b="1">
                <a:solidFill>
                  <a:srgbClr val="245095"/>
                </a:solidFill>
                <a:latin typeface="Arial" panose="020B0604020202020204" pitchFamily="34" charset="0"/>
                <a:ea typeface="Open Sans Bold"/>
                <a:cs typeface="Arial" panose="020B0604020202020204" pitchFamily="34" charset="0"/>
                <a:sym typeface="Open Sans Bold"/>
              </a:rPr>
              <a:t>TÌM KIẾM TRUYỀN THỐNG</a:t>
            </a:r>
          </a:p>
        </p:txBody>
      </p:sp>
      <p:sp>
        <p:nvSpPr>
          <p:cNvPr id="6" name="TextBox 6"/>
          <p:cNvSpPr txBox="1"/>
          <p:nvPr/>
        </p:nvSpPr>
        <p:spPr>
          <a:xfrm>
            <a:off x="1399344" y="3308141"/>
            <a:ext cx="7744656" cy="2019784"/>
          </a:xfrm>
          <a:prstGeom prst="rect">
            <a:avLst/>
          </a:prstGeom>
        </p:spPr>
        <p:txBody>
          <a:bodyPr wrap="square" lIns="0" tIns="0" rIns="0" bIns="0" rtlCol="0" anchor="t">
            <a:spAutoFit/>
          </a:bodyPr>
          <a:lstStyle/>
          <a:p>
            <a:pPr algn="just">
              <a:lnSpc>
                <a:spcPts val="3993"/>
              </a:lnSpc>
            </a:pPr>
            <a:r>
              <a:rPr lang="en-US" sz="3200">
                <a:solidFill>
                  <a:srgbClr val="000000"/>
                </a:solidFill>
                <a:latin typeface="Times New Roman" panose="02020603050405020304" pitchFamily="18" charset="0"/>
                <a:ea typeface="Open Sans"/>
                <a:cs typeface="Times New Roman" panose="02020603050405020304" pitchFamily="18" charset="0"/>
                <a:sym typeface="Open Sans"/>
              </a:rPr>
              <a:t>"A man is riding a horse in a grassy field.",</a:t>
            </a:r>
          </a:p>
          <a:p>
            <a:pPr algn="just">
              <a:lnSpc>
                <a:spcPts val="3993"/>
              </a:lnSpc>
            </a:pPr>
            <a:r>
              <a:rPr lang="en-US" sz="3200">
                <a:solidFill>
                  <a:srgbClr val="000000"/>
                </a:solidFill>
                <a:latin typeface="Times New Roman" panose="02020603050405020304" pitchFamily="18" charset="0"/>
                <a:ea typeface="Open Sans"/>
                <a:cs typeface="Times New Roman" panose="02020603050405020304" pitchFamily="18" charset="0"/>
                <a:sym typeface="Open Sans"/>
              </a:rPr>
              <a:t>"A person is on top of an animal.",</a:t>
            </a:r>
          </a:p>
          <a:p>
            <a:pPr algn="just">
              <a:lnSpc>
                <a:spcPts val="3993"/>
              </a:lnSpc>
            </a:pPr>
            <a:r>
              <a:rPr lang="en-US" sz="3200">
                <a:solidFill>
                  <a:srgbClr val="000000"/>
                </a:solidFill>
                <a:latin typeface="Times New Roman" panose="02020603050405020304" pitchFamily="18" charset="0"/>
                <a:ea typeface="Open Sans"/>
                <a:cs typeface="Times New Roman" panose="02020603050405020304" pitchFamily="18" charset="0"/>
                <a:sym typeface="Open Sans"/>
              </a:rPr>
              <a:t>"A </a:t>
            </a:r>
            <a:r>
              <a:rPr lang="en-US" sz="3200">
                <a:latin typeface="Times New Roman" panose="02020603050405020304" pitchFamily="18" charset="0"/>
                <a:cs typeface="Times New Roman" panose="02020603050405020304" pitchFamily="18" charset="0"/>
              </a:rPr>
              <a:t>man riding a pony</a:t>
            </a:r>
            <a:r>
              <a:rPr lang="en-US" sz="3200">
                <a:solidFill>
                  <a:srgbClr val="000000"/>
                </a:solidFill>
                <a:latin typeface="Times New Roman" panose="02020603050405020304" pitchFamily="18" charset="0"/>
                <a:ea typeface="Open Sans"/>
                <a:cs typeface="Times New Roman" panose="02020603050405020304" pitchFamily="18" charset="0"/>
                <a:sym typeface="Open Sans"/>
              </a:rPr>
              <a:t>.",</a:t>
            </a:r>
          </a:p>
          <a:p>
            <a:pPr algn="just">
              <a:lnSpc>
                <a:spcPts val="3993"/>
              </a:lnSpc>
            </a:pPr>
            <a:r>
              <a:rPr lang="en-US" sz="3200">
                <a:solidFill>
                  <a:srgbClr val="000000"/>
                </a:solidFill>
                <a:latin typeface="Times New Roman" panose="02020603050405020304" pitchFamily="18" charset="0"/>
                <a:ea typeface="Open Sans"/>
                <a:cs typeface="Times New Roman" panose="02020603050405020304" pitchFamily="18" charset="0"/>
                <a:sym typeface="Open Sans"/>
              </a:rPr>
              <a:t>"A horse is being ridden."</a:t>
            </a:r>
          </a:p>
        </p:txBody>
      </p:sp>
      <p:sp>
        <p:nvSpPr>
          <p:cNvPr id="8" name="TextBox 8"/>
          <p:cNvSpPr txBox="1"/>
          <p:nvPr/>
        </p:nvSpPr>
        <p:spPr>
          <a:xfrm>
            <a:off x="1399344" y="2496555"/>
            <a:ext cx="1530678" cy="724750"/>
          </a:xfrm>
          <a:prstGeom prst="rect">
            <a:avLst/>
          </a:prstGeom>
        </p:spPr>
        <p:txBody>
          <a:bodyPr lIns="0" tIns="0" rIns="0" bIns="0" rtlCol="0" anchor="t">
            <a:spAutoFit/>
          </a:bodyPr>
          <a:lstStyle/>
          <a:p>
            <a:pPr algn="ctr">
              <a:lnSpc>
                <a:spcPts val="6160"/>
              </a:lnSpc>
            </a:pPr>
            <a:r>
              <a:rPr lang="en-US" sz="4400" b="1">
                <a:solidFill>
                  <a:srgbClr val="245095"/>
                </a:solidFill>
                <a:latin typeface="Arial" panose="020B0604020202020204" pitchFamily="34" charset="0"/>
                <a:ea typeface="Open Sans Bold"/>
                <a:cs typeface="Arial" panose="020B0604020202020204" pitchFamily="34" charset="0"/>
                <a:sym typeface="Open Sans Bold"/>
              </a:rPr>
              <a:t>Ví dụ</a:t>
            </a:r>
          </a:p>
        </p:txBody>
      </p:sp>
      <p:sp>
        <p:nvSpPr>
          <p:cNvPr id="9" name="TextBox 9"/>
          <p:cNvSpPr txBox="1"/>
          <p:nvPr/>
        </p:nvSpPr>
        <p:spPr>
          <a:xfrm>
            <a:off x="4014372" y="5524500"/>
            <a:ext cx="2200412" cy="724750"/>
          </a:xfrm>
          <a:prstGeom prst="rect">
            <a:avLst/>
          </a:prstGeom>
        </p:spPr>
        <p:txBody>
          <a:bodyPr lIns="0" tIns="0" rIns="0" bIns="0" rtlCol="0" anchor="t">
            <a:spAutoFit/>
          </a:bodyPr>
          <a:lstStyle/>
          <a:p>
            <a:pPr algn="ctr">
              <a:lnSpc>
                <a:spcPts val="6160"/>
              </a:lnSpc>
            </a:pPr>
            <a:r>
              <a:rPr lang="en-US" sz="4400" b="1">
                <a:solidFill>
                  <a:srgbClr val="245095"/>
                </a:solidFill>
                <a:latin typeface="Arial" panose="020B0604020202020204" pitchFamily="34" charset="0"/>
                <a:ea typeface="Open Sans Bold"/>
                <a:cs typeface="Arial" panose="020B0604020202020204" pitchFamily="34" charset="0"/>
                <a:sym typeface="Open Sans Bold"/>
              </a:rPr>
              <a:t>Kết quả</a:t>
            </a:r>
          </a:p>
        </p:txBody>
      </p:sp>
      <p:grpSp>
        <p:nvGrpSpPr>
          <p:cNvPr id="10" name="Group 10"/>
          <p:cNvGrpSpPr/>
          <p:nvPr/>
        </p:nvGrpSpPr>
        <p:grpSpPr>
          <a:xfrm>
            <a:off x="229534" y="204944"/>
            <a:ext cx="2798184" cy="1388542"/>
            <a:chOff x="0" y="0"/>
            <a:chExt cx="3730912" cy="1851389"/>
          </a:xfrm>
        </p:grpSpPr>
        <p:sp>
          <p:nvSpPr>
            <p:cNvPr id="11" name="Freeform 11"/>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8"/>
              <a:stretch>
                <a:fillRect/>
              </a:stretch>
            </a:blipFill>
          </p:spPr>
        </p:sp>
        <p:sp>
          <p:nvSpPr>
            <p:cNvPr id="12" name="Freeform 12"/>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9"/>
              <a:stretch>
                <a:fillRect/>
              </a:stretch>
            </a:blipFill>
          </p:spPr>
        </p:sp>
      </p:grpSp>
      <p:graphicFrame>
        <p:nvGraphicFramePr>
          <p:cNvPr id="7" name="Table 6">
            <a:extLst>
              <a:ext uri="{FF2B5EF4-FFF2-40B4-BE49-F238E27FC236}">
                <a16:creationId xmlns:a16="http://schemas.microsoft.com/office/drawing/2014/main" id="{3E8C6E33-36B7-407D-F297-8FC1648D769B}"/>
              </a:ext>
            </a:extLst>
          </p:cNvPr>
          <p:cNvGraphicFramePr>
            <a:graphicFrameLocks noGrp="1"/>
          </p:cNvGraphicFramePr>
          <p:nvPr>
            <p:extLst>
              <p:ext uri="{D42A27DB-BD31-4B8C-83A1-F6EECF244321}">
                <p14:modId xmlns:p14="http://schemas.microsoft.com/office/powerpoint/2010/main" val="1416671843"/>
              </p:ext>
            </p:extLst>
          </p:nvPr>
        </p:nvGraphicFramePr>
        <p:xfrm>
          <a:off x="3988386" y="6458904"/>
          <a:ext cx="10311228" cy="2871790"/>
        </p:xfrm>
        <a:graphic>
          <a:graphicData uri="http://schemas.openxmlformats.org/drawingml/2006/table">
            <a:tbl>
              <a:tblPr>
                <a:tableStyleId>{616DA210-FB5B-4158-B5E0-FEB733F419BA}</a:tableStyleId>
              </a:tblPr>
              <a:tblGrid>
                <a:gridCol w="7119285">
                  <a:extLst>
                    <a:ext uri="{9D8B030D-6E8A-4147-A177-3AD203B41FA5}">
                      <a16:colId xmlns:a16="http://schemas.microsoft.com/office/drawing/2014/main" val="899690204"/>
                    </a:ext>
                  </a:extLst>
                </a:gridCol>
                <a:gridCol w="3191943">
                  <a:extLst>
                    <a:ext uri="{9D8B030D-6E8A-4147-A177-3AD203B41FA5}">
                      <a16:colId xmlns:a16="http://schemas.microsoft.com/office/drawing/2014/main" val="1303197666"/>
                    </a:ext>
                  </a:extLst>
                </a:gridCol>
              </a:tblGrid>
              <a:tr h="0">
                <a:tc>
                  <a:txBody>
                    <a:bodyPr/>
                    <a:lstStyle/>
                    <a:p>
                      <a:pPr>
                        <a:lnSpc>
                          <a:spcPct val="150000"/>
                        </a:lnSpc>
                      </a:pPr>
                      <a:r>
                        <a:rPr lang="vi-VN" sz="2400" b="1">
                          <a:latin typeface="Times New Roman" panose="02020603050405020304" pitchFamily="18" charset="0"/>
                          <a:cs typeface="Times New Roman" panose="02020603050405020304" pitchFamily="18" charset="0"/>
                        </a:rPr>
                        <a:t>Truy vấn người dùng</a:t>
                      </a:r>
                    </a:p>
                  </a:txBody>
                  <a:tcPr anchor="ctr"/>
                </a:tc>
                <a:tc>
                  <a:txBody>
                    <a:bodyPr/>
                    <a:lstStyle/>
                    <a:p>
                      <a:pPr>
                        <a:lnSpc>
                          <a:spcPct val="150000"/>
                        </a:lnSpc>
                      </a:pPr>
                      <a:r>
                        <a:rPr lang="en-US" sz="2400" b="1">
                          <a:latin typeface="Times New Roman" panose="02020603050405020304" pitchFamily="18" charset="0"/>
                          <a:cs typeface="Times New Roman" panose="02020603050405020304" pitchFamily="18" charset="0"/>
                        </a:rPr>
                        <a:t>"man riding horse"</a:t>
                      </a:r>
                    </a:p>
                  </a:txBody>
                  <a:tcPr anchor="ctr"/>
                </a:tc>
                <a:extLst>
                  <a:ext uri="{0D108BD9-81ED-4DB2-BD59-A6C34878D82A}">
                    <a16:rowId xmlns:a16="http://schemas.microsoft.com/office/drawing/2014/main" val="4027982525"/>
                  </a:ext>
                </a:extLst>
              </a:tr>
              <a:tr h="0">
                <a:tc>
                  <a:txBody>
                    <a:bodyPr/>
                    <a:lstStyle/>
                    <a:p>
                      <a:pPr>
                        <a:lnSpc>
                          <a:spcPct val="150000"/>
                        </a:lnSpc>
                      </a:pPr>
                      <a:r>
                        <a:rPr lang="en-US" sz="2400" b="0">
                          <a:latin typeface="Times New Roman" panose="02020603050405020304" pitchFamily="18" charset="0"/>
                          <a:cs typeface="Times New Roman" panose="02020603050405020304" pitchFamily="18" charset="0"/>
                        </a:rPr>
                        <a:t>Ảnh 1 – caption: "A man is riding a horse"</a:t>
                      </a:r>
                    </a:p>
                  </a:txBody>
                  <a:tcPr anchor="ctr"/>
                </a:tc>
                <a:tc>
                  <a:txBody>
                    <a:bodyPr/>
                    <a:lstStyle/>
                    <a:p>
                      <a:pPr>
                        <a:lnSpc>
                          <a:spcPct val="150000"/>
                        </a:lnSpc>
                      </a:pPr>
                      <a:r>
                        <a:rPr lang="en-US" sz="2400">
                          <a:latin typeface="Times New Roman" panose="02020603050405020304" pitchFamily="18" charset="0"/>
                          <a:cs typeface="Times New Roman" panose="02020603050405020304" pitchFamily="18" charset="0"/>
                        </a:rPr>
                        <a:t>tìm được</a:t>
                      </a:r>
                    </a:p>
                  </a:txBody>
                  <a:tcPr anchor="ctr"/>
                </a:tc>
                <a:extLst>
                  <a:ext uri="{0D108BD9-81ED-4DB2-BD59-A6C34878D82A}">
                    <a16:rowId xmlns:a16="http://schemas.microsoft.com/office/drawing/2014/main" val="138806680"/>
                  </a:ext>
                </a:extLst>
              </a:tr>
              <a:tr h="0">
                <a:tc>
                  <a:txBody>
                    <a:bodyPr/>
                    <a:lstStyle/>
                    <a:p>
                      <a:pPr>
                        <a:lnSpc>
                          <a:spcPct val="150000"/>
                        </a:lnSpc>
                      </a:pPr>
                      <a:r>
                        <a:rPr lang="en-US" sz="2400" b="0">
                          <a:latin typeface="Times New Roman" panose="02020603050405020304" pitchFamily="18" charset="0"/>
                          <a:cs typeface="Times New Roman" panose="02020603050405020304" pitchFamily="18" charset="0"/>
                        </a:rPr>
                        <a:t>Ảnh 2 – caption: "A person is on top of an </a:t>
                      </a:r>
                      <a:r>
                        <a:rPr lang="vi-VN" sz="2400" b="0">
                          <a:latin typeface="Times New Roman" panose="02020603050405020304" pitchFamily="18" charset="0"/>
                          <a:cs typeface="Times New Roman" panose="02020603050405020304" pitchFamily="18" charset="0"/>
                        </a:rPr>
                        <a:t>animal”</a:t>
                      </a:r>
                      <a:endParaRPr lang="en-US" sz="2400" b="0">
                        <a:latin typeface="Times New Roman" panose="02020603050405020304" pitchFamily="18" charset="0"/>
                        <a:cs typeface="Times New Roman" panose="02020603050405020304" pitchFamily="18" charset="0"/>
                      </a:endParaRPr>
                    </a:p>
                  </a:txBody>
                  <a:tcPr anchor="ctr"/>
                </a:tc>
                <a:tc>
                  <a:txBody>
                    <a:bodyPr/>
                    <a:lstStyle/>
                    <a:p>
                      <a:pPr>
                        <a:lnSpc>
                          <a:spcPct val="150000"/>
                        </a:lnSpc>
                      </a:pPr>
                      <a:r>
                        <a:rPr lang="en-US" sz="2400">
                          <a:latin typeface="Times New Roman" panose="02020603050405020304" pitchFamily="18" charset="0"/>
                          <a:cs typeface="Times New Roman" panose="02020603050405020304" pitchFamily="18" charset="0"/>
                        </a:rPr>
                        <a:t>không tìm</a:t>
                      </a:r>
                      <a:r>
                        <a:rPr lang="vi-VN" sz="2400">
                          <a:latin typeface="Times New Roman" panose="02020603050405020304" pitchFamily="18" charset="0"/>
                          <a:cs typeface="Times New Roman" panose="02020603050405020304" pitchFamily="18" charset="0"/>
                        </a:rPr>
                        <a:t> được</a:t>
                      </a:r>
                      <a:endParaRPr lang="en-US" sz="24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057666921"/>
                  </a:ext>
                </a:extLst>
              </a:tr>
              <a:tr h="0">
                <a:tc>
                  <a:txBody>
                    <a:bodyPr/>
                    <a:lstStyle/>
                    <a:p>
                      <a:pPr>
                        <a:lnSpc>
                          <a:spcPct val="150000"/>
                        </a:lnSpc>
                      </a:pPr>
                      <a:r>
                        <a:rPr lang="en-US" sz="2400" b="0">
                          <a:latin typeface="Times New Roman" panose="02020603050405020304" pitchFamily="18" charset="0"/>
                          <a:cs typeface="Times New Roman" panose="02020603050405020304" pitchFamily="18" charset="0"/>
                        </a:rPr>
                        <a:t>Ảnh 3 – caption: "A man riding a pony"</a:t>
                      </a:r>
                    </a:p>
                  </a:txBody>
                  <a:tcPr anchor="ctr"/>
                </a:tc>
                <a:tc>
                  <a:txBody>
                    <a:bodyPr/>
                    <a:lstStyle/>
                    <a:p>
                      <a:pPr>
                        <a:lnSpc>
                          <a:spcPct val="150000"/>
                        </a:lnSpc>
                      </a:pPr>
                      <a:r>
                        <a:rPr lang="en-US" sz="2400">
                          <a:latin typeface="Times New Roman" panose="02020603050405020304" pitchFamily="18" charset="0"/>
                          <a:cs typeface="Times New Roman" panose="02020603050405020304" pitchFamily="18" charset="0"/>
                        </a:rPr>
                        <a:t>không </a:t>
                      </a:r>
                      <a:r>
                        <a:rPr lang="vi-VN" sz="2400">
                          <a:latin typeface="Times New Roman" panose="02020603050405020304" pitchFamily="18" charset="0"/>
                          <a:cs typeface="Times New Roman" panose="02020603050405020304" pitchFamily="18" charset="0"/>
                        </a:rPr>
                        <a:t>tìm được</a:t>
                      </a:r>
                      <a:endParaRPr lang="en-US" sz="24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21876908"/>
                  </a:ext>
                </a:extLst>
              </a:tr>
              <a:tr h="0">
                <a:tc>
                  <a:txBody>
                    <a:bodyPr/>
                    <a:lstStyle/>
                    <a:p>
                      <a:pPr>
                        <a:lnSpc>
                          <a:spcPct val="150000"/>
                        </a:lnSpc>
                      </a:pPr>
                      <a:r>
                        <a:rPr lang="en-US" sz="2400" b="0">
                          <a:latin typeface="Times New Roman" panose="02020603050405020304" pitchFamily="18" charset="0"/>
                          <a:cs typeface="Times New Roman" panose="02020603050405020304" pitchFamily="18" charset="0"/>
                        </a:rPr>
                        <a:t>Ảnh 4 – caption: "A horse is being ridden"</a:t>
                      </a:r>
                    </a:p>
                  </a:txBody>
                  <a:tcPr anchor="ctr"/>
                </a:tc>
                <a:tc>
                  <a:txBody>
                    <a:bodyPr/>
                    <a:lstStyle/>
                    <a:p>
                      <a:pPr>
                        <a:lnSpc>
                          <a:spcPct val="150000"/>
                        </a:lnSpc>
                      </a:pPr>
                      <a:r>
                        <a:rPr lang="en-US" sz="2400">
                          <a:latin typeface="Times New Roman" panose="02020603050405020304" pitchFamily="18" charset="0"/>
                          <a:cs typeface="Times New Roman" panose="02020603050405020304" pitchFamily="18" charset="0"/>
                        </a:rPr>
                        <a:t>không tìm</a:t>
                      </a:r>
                      <a:r>
                        <a:rPr lang="vi-VN" sz="2400">
                          <a:latin typeface="Times New Roman" panose="02020603050405020304" pitchFamily="18" charset="0"/>
                          <a:cs typeface="Times New Roman" panose="02020603050405020304" pitchFamily="18" charset="0"/>
                        </a:rPr>
                        <a:t> được</a:t>
                      </a:r>
                      <a:endParaRPr lang="en-US" sz="24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89193168"/>
                  </a:ext>
                </a:extLst>
              </a:tr>
            </a:tbl>
          </a:graphicData>
        </a:graphic>
      </p:graphicFrame>
    </p:spTree>
  </p:cSld>
  <p:clrMapOvr>
    <a:masterClrMapping/>
  </p:clrMapOvr>
  <p:transition spd="slow">
    <p:cover dir="l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4563" y="3421951"/>
            <a:ext cx="461378" cy="379483"/>
          </a:xfrm>
          <a:custGeom>
            <a:avLst/>
            <a:gdLst/>
            <a:ahLst/>
            <a:cxnLst/>
            <a:rect l="l" t="t" r="r" b="b"/>
            <a:pathLst>
              <a:path w="461378" h="379483">
                <a:moveTo>
                  <a:pt x="0" y="0"/>
                </a:moveTo>
                <a:lnTo>
                  <a:pt x="461377" y="0"/>
                </a:lnTo>
                <a:lnTo>
                  <a:pt x="461377" y="379483"/>
                </a:lnTo>
                <a:lnTo>
                  <a:pt x="0" y="3794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398817" y="9344819"/>
            <a:ext cx="1778367" cy="1884362"/>
          </a:xfrm>
          <a:custGeom>
            <a:avLst/>
            <a:gdLst/>
            <a:ahLst/>
            <a:cxnLst/>
            <a:rect l="l" t="t" r="r" b="b"/>
            <a:pathLst>
              <a:path w="1778367" h="1884362">
                <a:moveTo>
                  <a:pt x="0" y="0"/>
                </a:moveTo>
                <a:lnTo>
                  <a:pt x="1778366" y="0"/>
                </a:lnTo>
                <a:lnTo>
                  <a:pt x="1778366" y="1884362"/>
                </a:lnTo>
                <a:lnTo>
                  <a:pt x="0" y="18843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3842130" y="-329184"/>
            <a:ext cx="7315200" cy="658368"/>
          </a:xfrm>
          <a:custGeom>
            <a:avLst/>
            <a:gdLst/>
            <a:ahLst/>
            <a:cxnLst/>
            <a:rect l="l" t="t" r="r" b="b"/>
            <a:pathLst>
              <a:path w="7315200" h="658368">
                <a:moveTo>
                  <a:pt x="7315200" y="0"/>
                </a:moveTo>
                <a:lnTo>
                  <a:pt x="0" y="0"/>
                </a:lnTo>
                <a:lnTo>
                  <a:pt x="0" y="658368"/>
                </a:lnTo>
                <a:lnTo>
                  <a:pt x="7315200" y="658368"/>
                </a:lnTo>
                <a:lnTo>
                  <a:pt x="7315200" y="0"/>
                </a:lnTo>
                <a:close/>
              </a:path>
            </a:pathLst>
          </a:custGeom>
          <a:blipFill>
            <a:blip r:embed="rId6">
              <a:extLst>
                <a:ext uri="{96DAC541-7B7A-43D3-8B79-37D633B846F1}">
                  <asvg:svgBlip xmlns:asvg="http://schemas.microsoft.com/office/drawing/2016/SVG/main" r:embed="rId7"/>
                </a:ext>
              </a:extLst>
            </a:blip>
            <a:stretch>
              <a:fillRect l="-10767" t="-45011" r="-34243"/>
            </a:stretch>
          </a:blipFill>
        </p:spPr>
      </p:sp>
      <p:sp>
        <p:nvSpPr>
          <p:cNvPr id="5" name="Freeform 5"/>
          <p:cNvSpPr/>
          <p:nvPr/>
        </p:nvSpPr>
        <p:spPr>
          <a:xfrm flipH="1">
            <a:off x="-6286500" y="10119741"/>
            <a:ext cx="7315200" cy="658368"/>
          </a:xfrm>
          <a:custGeom>
            <a:avLst/>
            <a:gdLst/>
            <a:ahLst/>
            <a:cxnLst/>
            <a:rect l="l" t="t" r="r" b="b"/>
            <a:pathLst>
              <a:path w="7315200" h="658368">
                <a:moveTo>
                  <a:pt x="7315200" y="0"/>
                </a:moveTo>
                <a:lnTo>
                  <a:pt x="0" y="0"/>
                </a:lnTo>
                <a:lnTo>
                  <a:pt x="0" y="658368"/>
                </a:lnTo>
                <a:lnTo>
                  <a:pt x="7315200" y="658368"/>
                </a:lnTo>
                <a:lnTo>
                  <a:pt x="7315200" y="0"/>
                </a:lnTo>
                <a:close/>
              </a:path>
            </a:pathLst>
          </a:custGeom>
          <a:blipFill>
            <a:blip r:embed="rId6">
              <a:extLst>
                <a:ext uri="{96DAC541-7B7A-43D3-8B79-37D633B846F1}">
                  <asvg:svgBlip xmlns:asvg="http://schemas.microsoft.com/office/drawing/2016/SVG/main" r:embed="rId7"/>
                </a:ext>
              </a:extLst>
            </a:blip>
            <a:stretch>
              <a:fillRect l="-10767" t="-45011" r="-34243"/>
            </a:stretch>
          </a:blipFill>
        </p:spPr>
      </p:sp>
      <p:sp>
        <p:nvSpPr>
          <p:cNvPr id="6" name="TextBox 6"/>
          <p:cNvSpPr txBox="1"/>
          <p:nvPr/>
        </p:nvSpPr>
        <p:spPr>
          <a:xfrm>
            <a:off x="2345756" y="1257300"/>
            <a:ext cx="14516805" cy="1898650"/>
          </a:xfrm>
          <a:prstGeom prst="rect">
            <a:avLst/>
          </a:prstGeom>
        </p:spPr>
        <p:txBody>
          <a:bodyPr lIns="0" tIns="0" rIns="0" bIns="0" rtlCol="0" anchor="t">
            <a:spAutoFit/>
          </a:bodyPr>
          <a:lstStyle/>
          <a:p>
            <a:pPr algn="ctr">
              <a:lnSpc>
                <a:spcPts val="7699"/>
              </a:lnSpc>
            </a:pPr>
            <a:r>
              <a:rPr lang="en-US" sz="5499" b="1">
                <a:solidFill>
                  <a:srgbClr val="245095"/>
                </a:solidFill>
                <a:latin typeface="Arial" panose="020B0604020202020204" pitchFamily="34" charset="0"/>
                <a:ea typeface="Open Sans Bold"/>
                <a:cs typeface="Arial" panose="020B0604020202020204" pitchFamily="34" charset="0"/>
                <a:sym typeface="Open Sans Bold"/>
              </a:rPr>
              <a:t>MÔ TẢ PHƯƠNG PHÁP TÌM KIẾM ẢNH BẰNG ĐỒ THỊ TRI THỨC</a:t>
            </a:r>
          </a:p>
        </p:txBody>
      </p:sp>
      <p:grpSp>
        <p:nvGrpSpPr>
          <p:cNvPr id="8" name="Group 8"/>
          <p:cNvGrpSpPr/>
          <p:nvPr/>
        </p:nvGrpSpPr>
        <p:grpSpPr>
          <a:xfrm>
            <a:off x="229534" y="204944"/>
            <a:ext cx="2798184" cy="1388542"/>
            <a:chOff x="0" y="0"/>
            <a:chExt cx="3730912" cy="1851389"/>
          </a:xfrm>
        </p:grpSpPr>
        <p:sp>
          <p:nvSpPr>
            <p:cNvPr id="9" name="Freeform 9"/>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8"/>
              <a:stretch>
                <a:fillRect/>
              </a:stretch>
            </a:blipFill>
          </p:spPr>
        </p:sp>
        <p:sp>
          <p:nvSpPr>
            <p:cNvPr id="10" name="Freeform 10"/>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9"/>
              <a:stretch>
                <a:fillRect/>
              </a:stretch>
            </a:blipFill>
          </p:spPr>
        </p:sp>
      </p:grpSp>
      <p:graphicFrame>
        <p:nvGraphicFramePr>
          <p:cNvPr id="7" name="Content Placeholder 3">
            <a:extLst>
              <a:ext uri="{FF2B5EF4-FFF2-40B4-BE49-F238E27FC236}">
                <a16:creationId xmlns:a16="http://schemas.microsoft.com/office/drawing/2014/main" id="{4C11F41F-F7CA-628C-E866-6E76F672406A}"/>
              </a:ext>
            </a:extLst>
          </p:cNvPr>
          <p:cNvGraphicFramePr>
            <a:graphicFrameLocks/>
          </p:cNvGraphicFramePr>
          <p:nvPr>
            <p:extLst>
              <p:ext uri="{D42A27DB-BD31-4B8C-83A1-F6EECF244321}">
                <p14:modId xmlns:p14="http://schemas.microsoft.com/office/powerpoint/2010/main" val="90208548"/>
              </p:ext>
            </p:extLst>
          </p:nvPr>
        </p:nvGraphicFramePr>
        <p:xfrm>
          <a:off x="1371600" y="3414902"/>
          <a:ext cx="15544800" cy="6266316"/>
        </p:xfrm>
        <a:graphic>
          <a:graphicData uri="http://schemas.openxmlformats.org/drawingml/2006/table">
            <a:tbl>
              <a:tblPr>
                <a:tableStyleId>{5940675A-B579-460E-94D1-54222C63F5DA}</a:tableStyleId>
              </a:tblPr>
              <a:tblGrid>
                <a:gridCol w="2957489">
                  <a:extLst>
                    <a:ext uri="{9D8B030D-6E8A-4147-A177-3AD203B41FA5}">
                      <a16:colId xmlns:a16="http://schemas.microsoft.com/office/drawing/2014/main" val="2112505086"/>
                    </a:ext>
                  </a:extLst>
                </a:gridCol>
                <a:gridCol w="12587311">
                  <a:extLst>
                    <a:ext uri="{9D8B030D-6E8A-4147-A177-3AD203B41FA5}">
                      <a16:colId xmlns:a16="http://schemas.microsoft.com/office/drawing/2014/main" val="2068040136"/>
                    </a:ext>
                  </a:extLst>
                </a:gridCol>
              </a:tblGrid>
              <a:tr h="461506">
                <a:tc>
                  <a:txBody>
                    <a:bodyPr/>
                    <a:lstStyle/>
                    <a:p>
                      <a:pPr>
                        <a:lnSpc>
                          <a:spcPct val="150000"/>
                        </a:lnSpc>
                      </a:pPr>
                      <a:r>
                        <a:rPr lang="en-US" sz="2500" b="1">
                          <a:latin typeface="Times New Roman" panose="02020603050405020304" pitchFamily="18" charset="0"/>
                          <a:cs typeface="Times New Roman" panose="02020603050405020304" pitchFamily="18" charset="0"/>
                        </a:rPr>
                        <a:t>Input</a:t>
                      </a:r>
                      <a:endParaRPr lang="en-US" sz="2500">
                        <a:latin typeface="Times New Roman" panose="02020603050405020304" pitchFamily="18" charset="0"/>
                        <a:cs typeface="Times New Roman" panose="02020603050405020304" pitchFamily="18" charset="0"/>
                      </a:endParaRPr>
                    </a:p>
                  </a:txBody>
                  <a:tcPr marL="65929" marR="65929" marT="32965" marB="32965" anchor="ctr"/>
                </a:tc>
                <a:tc>
                  <a:txBody>
                    <a:bodyPr/>
                    <a:lstStyle/>
                    <a:p>
                      <a:pPr>
                        <a:lnSpc>
                          <a:spcPct val="150000"/>
                        </a:lnSpc>
                      </a:pPr>
                      <a:r>
                        <a:rPr lang="en-US" sz="2500">
                          <a:latin typeface="Times New Roman" panose="02020603050405020304" pitchFamily="18" charset="0"/>
                          <a:cs typeface="Times New Roman" panose="02020603050405020304" pitchFamily="18" charset="0"/>
                        </a:rPr>
                        <a:t>Truy vấn dạng triplet: (subject, predicate, object) – ví dụ: ("man", "riding", "horse")</a:t>
                      </a:r>
                    </a:p>
                  </a:txBody>
                  <a:tcPr marL="65929" marR="65929" marT="32965" marB="32965" anchor="ctr"/>
                </a:tc>
                <a:extLst>
                  <a:ext uri="{0D108BD9-81ED-4DB2-BD59-A6C34878D82A}">
                    <a16:rowId xmlns:a16="http://schemas.microsoft.com/office/drawing/2014/main" val="2621348328"/>
                  </a:ext>
                </a:extLst>
              </a:tr>
              <a:tr h="659294">
                <a:tc>
                  <a:txBody>
                    <a:bodyPr/>
                    <a:lstStyle/>
                    <a:p>
                      <a:pPr>
                        <a:lnSpc>
                          <a:spcPct val="150000"/>
                        </a:lnSpc>
                      </a:pPr>
                      <a:r>
                        <a:rPr lang="en-US" sz="2500" b="1">
                          <a:latin typeface="Times New Roman" panose="02020603050405020304" pitchFamily="18" charset="0"/>
                          <a:cs typeface="Times New Roman" panose="02020603050405020304" pitchFamily="18" charset="0"/>
                        </a:rPr>
                        <a:t>Biểu diễn ảnh</a:t>
                      </a:r>
                      <a:endParaRPr lang="en-US" sz="2500">
                        <a:latin typeface="Times New Roman" panose="02020603050405020304" pitchFamily="18" charset="0"/>
                        <a:cs typeface="Times New Roman" panose="02020603050405020304" pitchFamily="18" charset="0"/>
                      </a:endParaRPr>
                    </a:p>
                  </a:txBody>
                  <a:tcPr marL="65929" marR="65929" marT="32965" marB="32965" anchor="ctr"/>
                </a:tc>
                <a:tc>
                  <a:txBody>
                    <a:bodyPr/>
                    <a:lstStyle/>
                    <a:p>
                      <a:pPr>
                        <a:lnSpc>
                          <a:spcPct val="150000"/>
                        </a:lnSpc>
                      </a:pPr>
                      <a:r>
                        <a:rPr lang="vi-VN" sz="2500">
                          <a:latin typeface="Times New Roman" panose="02020603050405020304" pitchFamily="18" charset="0"/>
                          <a:cs typeface="Times New Roman" panose="02020603050405020304" pitchFamily="18" charset="0"/>
                        </a:rPr>
                        <a:t>Mỗi ảnh được chuyển thành các triplet mô tả quan hệ giữa các thực thể, ví dụ: ("person", “ride", "horse")</a:t>
                      </a:r>
                    </a:p>
                  </a:txBody>
                  <a:tcPr marL="65929" marR="65929" marT="32965" marB="32965" anchor="ctr"/>
                </a:tc>
                <a:extLst>
                  <a:ext uri="{0D108BD9-81ED-4DB2-BD59-A6C34878D82A}">
                    <a16:rowId xmlns:a16="http://schemas.microsoft.com/office/drawing/2014/main" val="4267816892"/>
                  </a:ext>
                </a:extLst>
              </a:tr>
              <a:tr h="461506">
                <a:tc>
                  <a:txBody>
                    <a:bodyPr/>
                    <a:lstStyle/>
                    <a:p>
                      <a:pPr>
                        <a:lnSpc>
                          <a:spcPct val="150000"/>
                        </a:lnSpc>
                      </a:pPr>
                      <a:r>
                        <a:rPr lang="en-US" sz="2500" b="1">
                          <a:latin typeface="Times New Roman" panose="02020603050405020304" pitchFamily="18" charset="0"/>
                          <a:cs typeface="Times New Roman" panose="02020603050405020304" pitchFamily="18" charset="0"/>
                        </a:rPr>
                        <a:t>Embedding tri thức</a:t>
                      </a:r>
                      <a:endParaRPr lang="en-US" sz="2500">
                        <a:latin typeface="Times New Roman" panose="02020603050405020304" pitchFamily="18" charset="0"/>
                        <a:cs typeface="Times New Roman" panose="02020603050405020304" pitchFamily="18" charset="0"/>
                      </a:endParaRPr>
                    </a:p>
                  </a:txBody>
                  <a:tcPr marL="65929" marR="65929" marT="32965" marB="32965" anchor="ctr"/>
                </a:tc>
                <a:tc>
                  <a:txBody>
                    <a:bodyPr/>
                    <a:lstStyle/>
                    <a:p>
                      <a:pPr>
                        <a:lnSpc>
                          <a:spcPct val="150000"/>
                        </a:lnSpc>
                      </a:pPr>
                      <a:r>
                        <a:rPr lang="vi-VN" sz="2500">
                          <a:latin typeface="Times New Roman" panose="02020603050405020304" pitchFamily="18" charset="0"/>
                          <a:cs typeface="Times New Roman" panose="02020603050405020304" pitchFamily="18" charset="0"/>
                        </a:rPr>
                        <a:t>Dùng mô hình như TransE, GCN, GAT, R-GCN để ánh xạ các entity và relation thành vector</a:t>
                      </a:r>
                    </a:p>
                  </a:txBody>
                  <a:tcPr marL="65929" marR="65929" marT="32965" marB="32965" anchor="ctr"/>
                </a:tc>
                <a:extLst>
                  <a:ext uri="{0D108BD9-81ED-4DB2-BD59-A6C34878D82A}">
                    <a16:rowId xmlns:a16="http://schemas.microsoft.com/office/drawing/2014/main" val="3819152669"/>
                  </a:ext>
                </a:extLst>
              </a:tr>
              <a:tr h="461506">
                <a:tc>
                  <a:txBody>
                    <a:bodyPr/>
                    <a:lstStyle/>
                    <a:p>
                      <a:pPr>
                        <a:lnSpc>
                          <a:spcPct val="150000"/>
                        </a:lnSpc>
                      </a:pPr>
                      <a:r>
                        <a:rPr lang="en-US" sz="2500" b="1">
                          <a:latin typeface="Times New Roman" panose="02020603050405020304" pitchFamily="18" charset="0"/>
                          <a:cs typeface="Times New Roman" panose="02020603050405020304" pitchFamily="18" charset="0"/>
                        </a:rPr>
                        <a:t>So khớp</a:t>
                      </a:r>
                      <a:endParaRPr lang="en-US" sz="2500">
                        <a:latin typeface="Times New Roman" panose="02020603050405020304" pitchFamily="18" charset="0"/>
                        <a:cs typeface="Times New Roman" panose="02020603050405020304" pitchFamily="18" charset="0"/>
                      </a:endParaRPr>
                    </a:p>
                  </a:txBody>
                  <a:tcPr marL="65929" marR="65929" marT="32965" marB="32965" anchor="ctr"/>
                </a:tc>
                <a:tc>
                  <a:txBody>
                    <a:bodyPr/>
                    <a:lstStyle/>
                    <a:p>
                      <a:pPr>
                        <a:lnSpc>
                          <a:spcPct val="150000"/>
                        </a:lnSpc>
                      </a:pPr>
                      <a:r>
                        <a:rPr lang="en-US" sz="2500">
                          <a:latin typeface="Times New Roman" panose="02020603050405020304" pitchFamily="18" charset="0"/>
                          <a:cs typeface="Times New Roman" panose="02020603050405020304" pitchFamily="18" charset="0"/>
                        </a:rPr>
                        <a:t>Tính khoảng cách giữa vector truy vấn và các triplet ảnh trong không gian embedding</a:t>
                      </a:r>
                    </a:p>
                  </a:txBody>
                  <a:tcPr marL="65929" marR="65929" marT="32965" marB="32965" anchor="ctr"/>
                </a:tc>
                <a:extLst>
                  <a:ext uri="{0D108BD9-81ED-4DB2-BD59-A6C34878D82A}">
                    <a16:rowId xmlns:a16="http://schemas.microsoft.com/office/drawing/2014/main" val="1460349387"/>
                  </a:ext>
                </a:extLst>
              </a:tr>
              <a:tr h="461506">
                <a:tc>
                  <a:txBody>
                    <a:bodyPr/>
                    <a:lstStyle/>
                    <a:p>
                      <a:pPr>
                        <a:lnSpc>
                          <a:spcPct val="150000"/>
                        </a:lnSpc>
                      </a:pPr>
                      <a:r>
                        <a:rPr lang="en-US" sz="2500" b="1">
                          <a:latin typeface="Times New Roman" panose="02020603050405020304" pitchFamily="18" charset="0"/>
                          <a:cs typeface="Times New Roman" panose="02020603050405020304" pitchFamily="18" charset="0"/>
                        </a:rPr>
                        <a:t>Đặc điểm</a:t>
                      </a:r>
                      <a:endParaRPr lang="en-US" sz="2500">
                        <a:latin typeface="Times New Roman" panose="02020603050405020304" pitchFamily="18" charset="0"/>
                        <a:cs typeface="Times New Roman" panose="02020603050405020304" pitchFamily="18" charset="0"/>
                      </a:endParaRPr>
                    </a:p>
                  </a:txBody>
                  <a:tcPr marL="65929" marR="65929" marT="32965" marB="32965" anchor="ctr"/>
                </a:tc>
                <a:tc>
                  <a:txBody>
                    <a:bodyPr/>
                    <a:lstStyle/>
                    <a:p>
                      <a:pPr>
                        <a:lnSpc>
                          <a:spcPct val="150000"/>
                        </a:lnSpc>
                      </a:pPr>
                      <a:r>
                        <a:rPr lang="en-US" sz="2500">
                          <a:latin typeface="Times New Roman" panose="02020603050405020304" pitchFamily="18" charset="0"/>
                          <a:cs typeface="Times New Roman" panose="02020603050405020304" pitchFamily="18" charset="0"/>
                        </a:rPr>
                        <a:t>Hiểu ngữ nghĩa sâu, cho phép truy vấn bằng các từ không chính xác hoàn toàn hoặc có liên hệ </a:t>
                      </a:r>
                      <a:r>
                        <a:rPr lang="vi-VN" sz="2500">
                          <a:latin typeface="Times New Roman" panose="02020603050405020304" pitchFamily="18" charset="0"/>
                          <a:cs typeface="Times New Roman" panose="02020603050405020304" pitchFamily="18" charset="0"/>
                        </a:rPr>
                        <a:t>từ đồng nghĩa</a:t>
                      </a:r>
                      <a:endParaRPr lang="en-US" sz="2500">
                        <a:latin typeface="Times New Roman" panose="02020603050405020304" pitchFamily="18" charset="0"/>
                        <a:cs typeface="Times New Roman" panose="02020603050405020304" pitchFamily="18" charset="0"/>
                      </a:endParaRPr>
                    </a:p>
                  </a:txBody>
                  <a:tcPr marL="65929" marR="65929" marT="32965" marB="32965" anchor="ctr"/>
                </a:tc>
                <a:extLst>
                  <a:ext uri="{0D108BD9-81ED-4DB2-BD59-A6C34878D82A}">
                    <a16:rowId xmlns:a16="http://schemas.microsoft.com/office/drawing/2014/main" val="2142480348"/>
                  </a:ext>
                </a:extLst>
              </a:tr>
              <a:tr h="461506">
                <a:tc>
                  <a:txBody>
                    <a:bodyPr/>
                    <a:lstStyle/>
                    <a:p>
                      <a:pPr>
                        <a:lnSpc>
                          <a:spcPct val="150000"/>
                        </a:lnSpc>
                      </a:pPr>
                      <a:r>
                        <a:rPr lang="en-US" sz="2500" b="1">
                          <a:latin typeface="Times New Roman" panose="02020603050405020304" pitchFamily="18" charset="0"/>
                          <a:cs typeface="Times New Roman" panose="02020603050405020304" pitchFamily="18" charset="0"/>
                        </a:rPr>
                        <a:t>Tốc độ</a:t>
                      </a:r>
                      <a:endParaRPr lang="en-US" sz="2500">
                        <a:latin typeface="Times New Roman" panose="02020603050405020304" pitchFamily="18" charset="0"/>
                        <a:cs typeface="Times New Roman" panose="02020603050405020304" pitchFamily="18" charset="0"/>
                      </a:endParaRPr>
                    </a:p>
                  </a:txBody>
                  <a:tcPr marL="65929" marR="65929" marT="32965" marB="32965" anchor="ctr"/>
                </a:tc>
                <a:tc>
                  <a:txBody>
                    <a:bodyPr/>
                    <a:lstStyle/>
                    <a:p>
                      <a:pPr>
                        <a:lnSpc>
                          <a:spcPct val="150000"/>
                        </a:lnSpc>
                      </a:pPr>
                      <a:r>
                        <a:rPr lang="vi-VN" sz="2500">
                          <a:latin typeface="Times New Roman" panose="02020603050405020304" pitchFamily="18" charset="0"/>
                          <a:cs typeface="Times New Roman" panose="02020603050405020304" pitchFamily="18" charset="0"/>
                        </a:rPr>
                        <a:t>Truy vấn nhanh với không gian vector hóa, hiệu quả hơn caption search khi dataset lớn</a:t>
                      </a:r>
                    </a:p>
                  </a:txBody>
                  <a:tcPr marL="65929" marR="65929" marT="32965" marB="32965" anchor="ctr"/>
                </a:tc>
                <a:extLst>
                  <a:ext uri="{0D108BD9-81ED-4DB2-BD59-A6C34878D82A}">
                    <a16:rowId xmlns:a16="http://schemas.microsoft.com/office/drawing/2014/main" val="410628282"/>
                  </a:ext>
                </a:extLst>
              </a:tr>
              <a:tr h="659294">
                <a:tc>
                  <a:txBody>
                    <a:bodyPr/>
                    <a:lstStyle/>
                    <a:p>
                      <a:pPr>
                        <a:lnSpc>
                          <a:spcPct val="150000"/>
                        </a:lnSpc>
                      </a:pPr>
                      <a:r>
                        <a:rPr lang="en-US" sz="2500" b="1">
                          <a:latin typeface="Times New Roman" panose="02020603050405020304" pitchFamily="18" charset="0"/>
                          <a:cs typeface="Times New Roman" panose="02020603050405020304" pitchFamily="18" charset="0"/>
                        </a:rPr>
                        <a:t>Kết quả truy vấn</a:t>
                      </a:r>
                      <a:endParaRPr lang="en-US" sz="2500">
                        <a:latin typeface="Times New Roman" panose="02020603050405020304" pitchFamily="18" charset="0"/>
                        <a:cs typeface="Times New Roman" panose="02020603050405020304" pitchFamily="18" charset="0"/>
                      </a:endParaRPr>
                    </a:p>
                  </a:txBody>
                  <a:tcPr marL="65929" marR="65929" marT="32965" marB="32965" anchor="ctr"/>
                </a:tc>
                <a:tc>
                  <a:txBody>
                    <a:bodyPr/>
                    <a:lstStyle/>
                    <a:p>
                      <a:pPr>
                        <a:lnSpc>
                          <a:spcPct val="150000"/>
                        </a:lnSpc>
                      </a:pPr>
                      <a:r>
                        <a:rPr lang="vi-VN" sz="2500">
                          <a:latin typeface="Times New Roman" panose="02020603050405020304" pitchFamily="18" charset="0"/>
                          <a:cs typeface="Times New Roman" panose="02020603050405020304" pitchFamily="18" charset="0"/>
                        </a:rPr>
                        <a:t>Tìm được ảnh liên quan cả trực tiếp lẫn gián tiếp – ví dụ ảnh chứa triplet ("cowboy", "riding", “pony") cũng có thể khớp</a:t>
                      </a:r>
                    </a:p>
                  </a:txBody>
                  <a:tcPr marL="65929" marR="65929" marT="32965" marB="32965" anchor="ctr"/>
                </a:tc>
                <a:extLst>
                  <a:ext uri="{0D108BD9-81ED-4DB2-BD59-A6C34878D82A}">
                    <a16:rowId xmlns:a16="http://schemas.microsoft.com/office/drawing/2014/main" val="998255036"/>
                  </a:ext>
                </a:extLst>
              </a:tr>
              <a:tr h="461506">
                <a:tc>
                  <a:txBody>
                    <a:bodyPr/>
                    <a:lstStyle/>
                    <a:p>
                      <a:pPr>
                        <a:lnSpc>
                          <a:spcPct val="150000"/>
                        </a:lnSpc>
                      </a:pPr>
                      <a:r>
                        <a:rPr lang="en-US" sz="2500" b="1">
                          <a:latin typeface="Times New Roman" panose="02020603050405020304" pitchFamily="18" charset="0"/>
                          <a:cs typeface="Times New Roman" panose="02020603050405020304" pitchFamily="18" charset="0"/>
                        </a:rPr>
                        <a:t>Mở rộng láng giềng</a:t>
                      </a:r>
                      <a:endParaRPr lang="en-US" sz="2500">
                        <a:latin typeface="Times New Roman" panose="02020603050405020304" pitchFamily="18" charset="0"/>
                        <a:cs typeface="Times New Roman" panose="02020603050405020304" pitchFamily="18" charset="0"/>
                      </a:endParaRPr>
                    </a:p>
                  </a:txBody>
                  <a:tcPr marL="65929" marR="65929" marT="32965" marB="32965" anchor="ctr"/>
                </a:tc>
                <a:tc>
                  <a:txBody>
                    <a:bodyPr/>
                    <a:lstStyle/>
                    <a:p>
                      <a:pPr>
                        <a:lnSpc>
                          <a:spcPct val="150000"/>
                        </a:lnSpc>
                      </a:pPr>
                      <a:r>
                        <a:rPr lang="en-US" sz="2500">
                          <a:latin typeface="Times New Roman" panose="02020603050405020304" pitchFamily="18" charset="0"/>
                          <a:cs typeface="Times New Roman" panose="02020603050405020304" pitchFamily="18" charset="0"/>
                        </a:rPr>
                        <a:t>Có thể xét các thực thể liên kết gần (neighbor entities) trong đồ thị để tăng độ bao phủ tìm kiếm</a:t>
                      </a:r>
                    </a:p>
                  </a:txBody>
                  <a:tcPr marL="65929" marR="65929" marT="32965" marB="32965" anchor="ctr"/>
                </a:tc>
                <a:extLst>
                  <a:ext uri="{0D108BD9-81ED-4DB2-BD59-A6C34878D82A}">
                    <a16:rowId xmlns:a16="http://schemas.microsoft.com/office/drawing/2014/main" val="665787843"/>
                  </a:ext>
                </a:extLst>
              </a:tr>
            </a:tbl>
          </a:graphicData>
        </a:graphic>
      </p:graphicFrame>
    </p:spTree>
  </p:cSld>
  <p:clrMapOvr>
    <a:masterClrMapping/>
  </p:clrMapOvr>
  <p:transition spd="slow">
    <p:cover dir="l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64641" y="8212023"/>
            <a:ext cx="1923359" cy="2068128"/>
          </a:xfrm>
          <a:custGeom>
            <a:avLst/>
            <a:gdLst/>
            <a:ahLst/>
            <a:cxnLst/>
            <a:rect l="l" t="t" r="r" b="b"/>
            <a:pathLst>
              <a:path w="1923359" h="2068128">
                <a:moveTo>
                  <a:pt x="0" y="0"/>
                </a:moveTo>
                <a:lnTo>
                  <a:pt x="1923359" y="0"/>
                </a:lnTo>
                <a:lnTo>
                  <a:pt x="1923359" y="2068128"/>
                </a:lnTo>
                <a:lnTo>
                  <a:pt x="0" y="2068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364641" y="0"/>
            <a:ext cx="4278914" cy="871829"/>
          </a:xfrm>
          <a:custGeom>
            <a:avLst/>
            <a:gdLst/>
            <a:ahLst/>
            <a:cxnLst/>
            <a:rect l="l" t="t" r="r" b="b"/>
            <a:pathLst>
              <a:path w="4278914" h="871829">
                <a:moveTo>
                  <a:pt x="0" y="0"/>
                </a:moveTo>
                <a:lnTo>
                  <a:pt x="4278914" y="0"/>
                </a:lnTo>
                <a:lnTo>
                  <a:pt x="4278914" y="871829"/>
                </a:lnTo>
                <a:lnTo>
                  <a:pt x="0" y="871829"/>
                </a:lnTo>
                <a:lnTo>
                  <a:pt x="0" y="0"/>
                </a:lnTo>
                <a:close/>
              </a:path>
            </a:pathLst>
          </a:custGeom>
          <a:blipFill>
            <a:blip r:embed="rId4">
              <a:alphaModFix amt="63000"/>
              <a:extLst>
                <a:ext uri="{96DAC541-7B7A-43D3-8B79-37D633B846F1}">
                  <asvg:svgBlip xmlns:asvg="http://schemas.microsoft.com/office/drawing/2016/SVG/main" r:embed="rId5"/>
                </a:ext>
              </a:extLst>
            </a:blip>
            <a:stretch>
              <a:fillRect/>
            </a:stretch>
          </a:blipFill>
        </p:spPr>
      </p:sp>
      <p:sp>
        <p:nvSpPr>
          <p:cNvPr id="4" name="Freeform 4"/>
          <p:cNvSpPr/>
          <p:nvPr/>
        </p:nvSpPr>
        <p:spPr>
          <a:xfrm>
            <a:off x="-952885" y="9207987"/>
            <a:ext cx="1953010" cy="1953010"/>
          </a:xfrm>
          <a:custGeom>
            <a:avLst/>
            <a:gdLst/>
            <a:ahLst/>
            <a:cxnLst/>
            <a:rect l="l" t="t" r="r" b="b"/>
            <a:pathLst>
              <a:path w="1953010" h="1953010">
                <a:moveTo>
                  <a:pt x="0" y="0"/>
                </a:moveTo>
                <a:lnTo>
                  <a:pt x="1953010" y="0"/>
                </a:lnTo>
                <a:lnTo>
                  <a:pt x="1953010" y="1953009"/>
                </a:lnTo>
                <a:lnTo>
                  <a:pt x="0" y="19530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236800" y="970007"/>
            <a:ext cx="12937808" cy="1141210"/>
          </a:xfrm>
          <a:prstGeom prst="rect">
            <a:avLst/>
          </a:prstGeom>
        </p:spPr>
        <p:txBody>
          <a:bodyPr wrap="square" lIns="0" tIns="0" rIns="0" bIns="0" rtlCol="0" anchor="t">
            <a:spAutoFit/>
          </a:bodyPr>
          <a:lstStyle/>
          <a:p>
            <a:pPr algn="ctr">
              <a:lnSpc>
                <a:spcPts val="9799"/>
              </a:lnSpc>
            </a:pPr>
            <a:r>
              <a:rPr lang="en-US" sz="6000" b="1">
                <a:solidFill>
                  <a:srgbClr val="245095"/>
                </a:solidFill>
                <a:latin typeface="Arial" panose="020B0604020202020204" pitchFamily="34" charset="0"/>
                <a:ea typeface="Open Sans Bold"/>
                <a:cs typeface="Arial" panose="020B0604020202020204" pitchFamily="34" charset="0"/>
                <a:sym typeface="Open Sans Bold"/>
              </a:rPr>
              <a:t>TÌM KIẾM BẰNG ĐỒ THỊ TRI THỨC</a:t>
            </a:r>
          </a:p>
        </p:txBody>
      </p:sp>
      <p:sp>
        <p:nvSpPr>
          <p:cNvPr id="7" name="TextBox 7"/>
          <p:cNvSpPr txBox="1"/>
          <p:nvPr/>
        </p:nvSpPr>
        <p:spPr>
          <a:xfrm>
            <a:off x="1399344" y="3231941"/>
            <a:ext cx="7439856" cy="2019784"/>
          </a:xfrm>
          <a:prstGeom prst="rect">
            <a:avLst/>
          </a:prstGeom>
        </p:spPr>
        <p:txBody>
          <a:bodyPr wrap="square" lIns="0" tIns="0" rIns="0" bIns="0" rtlCol="0" anchor="t">
            <a:spAutoFit/>
          </a:bodyPr>
          <a:lstStyle/>
          <a:p>
            <a:pPr algn="just">
              <a:lnSpc>
                <a:spcPts val="3993"/>
              </a:lnSpc>
            </a:pPr>
            <a:r>
              <a:rPr lang="en-US" sz="3200">
                <a:solidFill>
                  <a:srgbClr val="000000"/>
                </a:solidFill>
                <a:latin typeface="Times New Roman" panose="02020603050405020304" pitchFamily="18" charset="0"/>
                <a:ea typeface="Open Sans"/>
                <a:cs typeface="Times New Roman" panose="02020603050405020304" pitchFamily="18" charset="0"/>
                <a:sym typeface="Open Sans"/>
              </a:rPr>
              <a:t>"A man is riding a horse in a grassy field.",</a:t>
            </a:r>
          </a:p>
          <a:p>
            <a:pPr algn="just">
              <a:lnSpc>
                <a:spcPts val="3993"/>
              </a:lnSpc>
            </a:pPr>
            <a:r>
              <a:rPr lang="en-US" sz="3200">
                <a:solidFill>
                  <a:srgbClr val="000000"/>
                </a:solidFill>
                <a:latin typeface="Times New Roman" panose="02020603050405020304" pitchFamily="18" charset="0"/>
                <a:ea typeface="Open Sans"/>
                <a:cs typeface="Times New Roman" panose="02020603050405020304" pitchFamily="18" charset="0"/>
                <a:sym typeface="Open Sans"/>
              </a:rPr>
              <a:t>"A person is on top of an animal.",</a:t>
            </a:r>
          </a:p>
          <a:p>
            <a:pPr algn="just">
              <a:lnSpc>
                <a:spcPts val="3993"/>
              </a:lnSpc>
            </a:pPr>
            <a:r>
              <a:rPr lang="en-US" sz="3200">
                <a:solidFill>
                  <a:srgbClr val="000000"/>
                </a:solidFill>
                <a:latin typeface="Times New Roman" panose="02020603050405020304" pitchFamily="18" charset="0"/>
                <a:ea typeface="Open Sans"/>
                <a:cs typeface="Times New Roman" panose="02020603050405020304" pitchFamily="18" charset="0"/>
                <a:sym typeface="Open Sans"/>
              </a:rPr>
              <a:t>"A cowboy galloping with his steed.",</a:t>
            </a:r>
          </a:p>
          <a:p>
            <a:pPr algn="just">
              <a:lnSpc>
                <a:spcPts val="3993"/>
              </a:lnSpc>
            </a:pPr>
            <a:r>
              <a:rPr lang="en-US" sz="3200">
                <a:solidFill>
                  <a:srgbClr val="000000"/>
                </a:solidFill>
                <a:latin typeface="Times New Roman" panose="02020603050405020304" pitchFamily="18" charset="0"/>
                <a:ea typeface="Open Sans"/>
                <a:cs typeface="Times New Roman" panose="02020603050405020304" pitchFamily="18" charset="0"/>
                <a:sym typeface="Open Sans"/>
              </a:rPr>
              <a:t>"A horse is being ridden."</a:t>
            </a:r>
          </a:p>
        </p:txBody>
      </p:sp>
      <p:sp>
        <p:nvSpPr>
          <p:cNvPr id="8" name="TextBox 8"/>
          <p:cNvSpPr txBox="1"/>
          <p:nvPr/>
        </p:nvSpPr>
        <p:spPr>
          <a:xfrm>
            <a:off x="1399344" y="2420355"/>
            <a:ext cx="1572744" cy="724750"/>
          </a:xfrm>
          <a:prstGeom prst="rect">
            <a:avLst/>
          </a:prstGeom>
        </p:spPr>
        <p:txBody>
          <a:bodyPr lIns="0" tIns="0" rIns="0" bIns="0" rtlCol="0" anchor="t">
            <a:spAutoFit/>
          </a:bodyPr>
          <a:lstStyle/>
          <a:p>
            <a:pPr algn="ctr">
              <a:lnSpc>
                <a:spcPts val="6160"/>
              </a:lnSpc>
            </a:pPr>
            <a:r>
              <a:rPr lang="en-US" sz="4400" b="1">
                <a:solidFill>
                  <a:srgbClr val="245095"/>
                </a:solidFill>
                <a:latin typeface="Arial" panose="020B0604020202020204" pitchFamily="34" charset="0"/>
                <a:ea typeface="Open Sans Bold"/>
                <a:cs typeface="Arial" panose="020B0604020202020204" pitchFamily="34" charset="0"/>
                <a:sym typeface="Open Sans Bold"/>
              </a:rPr>
              <a:t>Ví dụ</a:t>
            </a:r>
          </a:p>
        </p:txBody>
      </p:sp>
      <p:sp>
        <p:nvSpPr>
          <p:cNvPr id="9" name="TextBox 9"/>
          <p:cNvSpPr txBox="1"/>
          <p:nvPr/>
        </p:nvSpPr>
        <p:spPr>
          <a:xfrm>
            <a:off x="2343466" y="5683887"/>
            <a:ext cx="2200412" cy="724750"/>
          </a:xfrm>
          <a:prstGeom prst="rect">
            <a:avLst/>
          </a:prstGeom>
        </p:spPr>
        <p:txBody>
          <a:bodyPr lIns="0" tIns="0" rIns="0" bIns="0" rtlCol="0" anchor="t">
            <a:spAutoFit/>
          </a:bodyPr>
          <a:lstStyle/>
          <a:p>
            <a:pPr algn="ctr">
              <a:lnSpc>
                <a:spcPts val="6160"/>
              </a:lnSpc>
            </a:pPr>
            <a:r>
              <a:rPr lang="en-US" sz="4400" b="1">
                <a:solidFill>
                  <a:srgbClr val="245095"/>
                </a:solidFill>
                <a:latin typeface="Arial" panose="020B0604020202020204" pitchFamily="34" charset="0"/>
                <a:ea typeface="Open Sans Bold"/>
                <a:cs typeface="Arial" panose="020B0604020202020204" pitchFamily="34" charset="0"/>
                <a:sym typeface="Open Sans Bold"/>
              </a:rPr>
              <a:t>Kết quả</a:t>
            </a:r>
          </a:p>
        </p:txBody>
      </p:sp>
      <p:sp>
        <p:nvSpPr>
          <p:cNvPr id="10" name="TextBox 10"/>
          <p:cNvSpPr txBox="1"/>
          <p:nvPr/>
        </p:nvSpPr>
        <p:spPr>
          <a:xfrm>
            <a:off x="4747206" y="5836315"/>
            <a:ext cx="12937808" cy="488258"/>
          </a:xfrm>
          <a:prstGeom prst="rect">
            <a:avLst/>
          </a:prstGeom>
        </p:spPr>
        <p:txBody>
          <a:bodyPr lIns="0" tIns="0" rIns="0" bIns="0" rtlCol="0" anchor="t">
            <a:spAutoFit/>
          </a:bodyPr>
          <a:lstStyle/>
          <a:p>
            <a:pPr algn="ctr">
              <a:lnSpc>
                <a:spcPts val="4063"/>
              </a:lnSpc>
              <a:spcBef>
                <a:spcPct val="0"/>
              </a:spcBef>
            </a:pPr>
            <a:r>
              <a:rPr lang="en-US" sz="3200" b="1">
                <a:solidFill>
                  <a:srgbClr val="000000"/>
                </a:solidFill>
                <a:latin typeface="Times New Roman" panose="02020603050405020304" pitchFamily="18" charset="0"/>
                <a:ea typeface="Open Sans Bold"/>
                <a:cs typeface="Times New Roman" panose="02020603050405020304" pitchFamily="18" charset="0"/>
                <a:sym typeface="Open Sans Bold"/>
              </a:rPr>
              <a:t>→ Tìm được nhiều ảnh hơn, kể cả khi caption không giống từ truy vấn.</a:t>
            </a:r>
          </a:p>
        </p:txBody>
      </p:sp>
      <p:grpSp>
        <p:nvGrpSpPr>
          <p:cNvPr id="11" name="Group 11"/>
          <p:cNvGrpSpPr/>
          <p:nvPr/>
        </p:nvGrpSpPr>
        <p:grpSpPr>
          <a:xfrm>
            <a:off x="229534" y="204944"/>
            <a:ext cx="2798184" cy="1388542"/>
            <a:chOff x="0" y="0"/>
            <a:chExt cx="3730912" cy="1851389"/>
          </a:xfrm>
        </p:grpSpPr>
        <p:sp>
          <p:nvSpPr>
            <p:cNvPr id="12" name="Freeform 12"/>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8"/>
              <a:stretch>
                <a:fillRect/>
              </a:stretch>
            </a:blipFill>
          </p:spPr>
        </p:sp>
        <p:sp>
          <p:nvSpPr>
            <p:cNvPr id="13" name="Freeform 13"/>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9"/>
              <a:stretch>
                <a:fillRect/>
              </a:stretch>
            </a:blipFill>
          </p:spPr>
        </p:sp>
      </p:grpSp>
      <p:graphicFrame>
        <p:nvGraphicFramePr>
          <p:cNvPr id="5" name="Content Placeholder 3">
            <a:extLst>
              <a:ext uri="{FF2B5EF4-FFF2-40B4-BE49-F238E27FC236}">
                <a16:creationId xmlns:a16="http://schemas.microsoft.com/office/drawing/2014/main" id="{92EA00CE-7DFC-FC85-91A7-8279BF60D7E5}"/>
              </a:ext>
            </a:extLst>
          </p:cNvPr>
          <p:cNvGraphicFramePr>
            <a:graphicFrameLocks/>
          </p:cNvGraphicFramePr>
          <p:nvPr>
            <p:extLst>
              <p:ext uri="{D42A27DB-BD31-4B8C-83A1-F6EECF244321}">
                <p14:modId xmlns:p14="http://schemas.microsoft.com/office/powerpoint/2010/main" val="702831424"/>
              </p:ext>
            </p:extLst>
          </p:nvPr>
        </p:nvGraphicFramePr>
        <p:xfrm>
          <a:off x="2382407" y="6557972"/>
          <a:ext cx="13792201" cy="3394712"/>
        </p:xfrm>
        <a:graphic>
          <a:graphicData uri="http://schemas.openxmlformats.org/drawingml/2006/table">
            <a:tbl>
              <a:tblPr>
                <a:tableStyleId>{616DA210-FB5B-4158-B5E0-FEB733F419BA}</a:tableStyleId>
              </a:tblPr>
              <a:tblGrid>
                <a:gridCol w="4800600">
                  <a:extLst>
                    <a:ext uri="{9D8B030D-6E8A-4147-A177-3AD203B41FA5}">
                      <a16:colId xmlns:a16="http://schemas.microsoft.com/office/drawing/2014/main" val="619783732"/>
                    </a:ext>
                  </a:extLst>
                </a:gridCol>
                <a:gridCol w="6248400">
                  <a:extLst>
                    <a:ext uri="{9D8B030D-6E8A-4147-A177-3AD203B41FA5}">
                      <a16:colId xmlns:a16="http://schemas.microsoft.com/office/drawing/2014/main" val="1581847094"/>
                    </a:ext>
                  </a:extLst>
                </a:gridCol>
                <a:gridCol w="2743201">
                  <a:extLst>
                    <a:ext uri="{9D8B030D-6E8A-4147-A177-3AD203B41FA5}">
                      <a16:colId xmlns:a16="http://schemas.microsoft.com/office/drawing/2014/main" val="3974686903"/>
                    </a:ext>
                  </a:extLst>
                </a:gridCol>
              </a:tblGrid>
              <a:tr h="0">
                <a:tc>
                  <a:txBody>
                    <a:bodyPr/>
                    <a:lstStyle/>
                    <a:p>
                      <a:pPr>
                        <a:lnSpc>
                          <a:spcPct val="150000"/>
                        </a:lnSpc>
                      </a:pPr>
                      <a:r>
                        <a:rPr lang="en-US" sz="2400">
                          <a:latin typeface="Times New Roman" panose="02020603050405020304" pitchFamily="18" charset="0"/>
                          <a:cs typeface="Times New Roman" panose="02020603050405020304" pitchFamily="18" charset="0"/>
                        </a:rPr>
                        <a:t>Caption ảnh</a:t>
                      </a:r>
                    </a:p>
                  </a:txBody>
                  <a:tcPr anchor="ctr"/>
                </a:tc>
                <a:tc>
                  <a:txBody>
                    <a:bodyPr/>
                    <a:lstStyle/>
                    <a:p>
                      <a:pPr>
                        <a:lnSpc>
                          <a:spcPct val="150000"/>
                        </a:lnSpc>
                      </a:pPr>
                      <a:r>
                        <a:rPr lang="en-US" sz="2400">
                          <a:latin typeface="Times New Roman" panose="02020603050405020304" pitchFamily="18" charset="0"/>
                          <a:cs typeface="Times New Roman" panose="02020603050405020304" pitchFamily="18" charset="0"/>
                        </a:rPr>
                        <a:t>Triplet suy diễn</a:t>
                      </a:r>
                    </a:p>
                  </a:txBody>
                  <a:tcPr anchor="ctr"/>
                </a:tc>
                <a:tc>
                  <a:txBody>
                    <a:bodyPr/>
                    <a:lstStyle/>
                    <a:p>
                      <a:pPr>
                        <a:lnSpc>
                          <a:spcPct val="150000"/>
                        </a:lnSpc>
                      </a:pPr>
                      <a:r>
                        <a:rPr lang="en-US" sz="2400">
                          <a:latin typeface="Times New Roman" panose="02020603050405020304" pitchFamily="18" charset="0"/>
                          <a:cs typeface="Times New Roman" panose="02020603050405020304" pitchFamily="18" charset="0"/>
                        </a:rPr>
                        <a:t>Truy vấn match</a:t>
                      </a:r>
                    </a:p>
                  </a:txBody>
                  <a:tcPr anchor="ctr"/>
                </a:tc>
                <a:extLst>
                  <a:ext uri="{0D108BD9-81ED-4DB2-BD59-A6C34878D82A}">
                    <a16:rowId xmlns:a16="http://schemas.microsoft.com/office/drawing/2014/main" val="2061581626"/>
                  </a:ext>
                </a:extLst>
              </a:tr>
              <a:tr h="0">
                <a:tc>
                  <a:txBody>
                    <a:bodyPr/>
                    <a:lstStyle/>
                    <a:p>
                      <a:pPr>
                        <a:lnSpc>
                          <a:spcPct val="150000"/>
                        </a:lnSpc>
                      </a:pPr>
                      <a:r>
                        <a:rPr lang="en-US" sz="2400">
                          <a:latin typeface="Times New Roman" panose="02020603050405020304" pitchFamily="18" charset="0"/>
                          <a:cs typeface="Times New Roman" panose="02020603050405020304" pitchFamily="18" charset="0"/>
                        </a:rPr>
                        <a:t>"A person is on top of an animal"</a:t>
                      </a:r>
                    </a:p>
                  </a:txBody>
                  <a:tcPr anchor="ctr"/>
                </a:tc>
                <a:tc>
                  <a:txBody>
                    <a:bodyPr/>
                    <a:lstStyle/>
                    <a:p>
                      <a:pPr>
                        <a:lnSpc>
                          <a:spcPct val="150000"/>
                        </a:lnSpc>
                      </a:pPr>
                      <a:r>
                        <a:rPr lang="en-US" sz="2400">
                          <a:latin typeface="Times New Roman" panose="02020603050405020304" pitchFamily="18" charset="0"/>
                          <a:cs typeface="Times New Roman" panose="02020603050405020304" pitchFamily="18" charset="0"/>
                        </a:rPr>
                        <a:t>("person", "on_top_of", "animal") → gần ngữ nghĩa với ("man", "riding", "horse")</a:t>
                      </a:r>
                    </a:p>
                  </a:txBody>
                  <a:tcPr anchor="ctr"/>
                </a:tc>
                <a:tc>
                  <a:txBody>
                    <a:bodyPr/>
                    <a:lstStyle/>
                    <a:p>
                      <a:pPr>
                        <a:lnSpc>
                          <a:spcPct val="150000"/>
                        </a:lnSpc>
                      </a:pPr>
                      <a:r>
                        <a:rPr lang="en-US" sz="2400">
                          <a:latin typeface="Times New Roman" panose="02020603050405020304" pitchFamily="18" charset="0"/>
                          <a:cs typeface="Times New Roman" panose="02020603050405020304" pitchFamily="18" charset="0"/>
                        </a:rPr>
                        <a:t>gần đúng</a:t>
                      </a:r>
                    </a:p>
                  </a:txBody>
                  <a:tcPr anchor="ctr"/>
                </a:tc>
                <a:extLst>
                  <a:ext uri="{0D108BD9-81ED-4DB2-BD59-A6C34878D82A}">
                    <a16:rowId xmlns:a16="http://schemas.microsoft.com/office/drawing/2014/main" val="4259266165"/>
                  </a:ext>
                </a:extLst>
              </a:tr>
              <a:tr h="0">
                <a:tc>
                  <a:txBody>
                    <a:bodyPr/>
                    <a:lstStyle/>
                    <a:p>
                      <a:pPr>
                        <a:lnSpc>
                          <a:spcPct val="150000"/>
                        </a:lnSpc>
                      </a:pPr>
                      <a:r>
                        <a:rPr lang="en-US" sz="2400">
                          <a:latin typeface="Times New Roman" panose="02020603050405020304" pitchFamily="18" charset="0"/>
                          <a:cs typeface="Times New Roman" panose="02020603050405020304" pitchFamily="18" charset="0"/>
                        </a:rPr>
                        <a:t>"A man riding a pony"</a:t>
                      </a:r>
                    </a:p>
                  </a:txBody>
                  <a:tcPr anchor="ctr"/>
                </a:tc>
                <a:tc>
                  <a:txBody>
                    <a:bodyPr/>
                    <a:lstStyle/>
                    <a:p>
                      <a:pPr>
                        <a:lnSpc>
                          <a:spcPct val="150000"/>
                        </a:lnSpc>
                      </a:pPr>
                      <a:r>
                        <a:rPr lang="en-US" sz="2400">
                          <a:latin typeface="Times New Roman" panose="02020603050405020304" pitchFamily="18" charset="0"/>
                          <a:cs typeface="Times New Roman" panose="02020603050405020304" pitchFamily="18" charset="0"/>
                        </a:rPr>
                        <a:t>(“man", “riding", “pony") → man ~ man, pony ~ horse</a:t>
                      </a:r>
                    </a:p>
                  </a:txBody>
                  <a:tcPr anchor="ctr"/>
                </a:tc>
                <a:tc>
                  <a:txBody>
                    <a:bodyPr/>
                    <a:lstStyle/>
                    <a:p>
                      <a:pPr>
                        <a:lnSpc>
                          <a:spcPct val="150000"/>
                        </a:lnSpc>
                      </a:pPr>
                      <a:r>
                        <a:rPr lang="en-US" sz="2400">
                          <a:latin typeface="Times New Roman" panose="02020603050405020304" pitchFamily="18" charset="0"/>
                          <a:cs typeface="Times New Roman" panose="02020603050405020304" pitchFamily="18" charset="0"/>
                        </a:rPr>
                        <a:t>gần đúng</a:t>
                      </a:r>
                    </a:p>
                  </a:txBody>
                  <a:tcPr anchor="ctr"/>
                </a:tc>
                <a:extLst>
                  <a:ext uri="{0D108BD9-81ED-4DB2-BD59-A6C34878D82A}">
                    <a16:rowId xmlns:a16="http://schemas.microsoft.com/office/drawing/2014/main" val="2721313676"/>
                  </a:ext>
                </a:extLst>
              </a:tr>
              <a:tr h="0">
                <a:tc>
                  <a:txBody>
                    <a:bodyPr/>
                    <a:lstStyle/>
                    <a:p>
                      <a:pPr>
                        <a:lnSpc>
                          <a:spcPct val="150000"/>
                        </a:lnSpc>
                      </a:pPr>
                      <a:r>
                        <a:rPr lang="en-US" sz="2400">
                          <a:latin typeface="Times New Roman" panose="02020603050405020304" pitchFamily="18" charset="0"/>
                          <a:cs typeface="Times New Roman" panose="02020603050405020304" pitchFamily="18" charset="0"/>
                        </a:rPr>
                        <a:t>"A horse is being ridden"</a:t>
                      </a:r>
                    </a:p>
                  </a:txBody>
                  <a:tcPr anchor="ctr"/>
                </a:tc>
                <a:tc>
                  <a:txBody>
                    <a:bodyPr/>
                    <a:lstStyle/>
                    <a:p>
                      <a:pPr>
                        <a:lnSpc>
                          <a:spcPct val="150000"/>
                        </a:lnSpc>
                      </a:pPr>
                      <a:r>
                        <a:rPr lang="en-US" sz="2400">
                          <a:latin typeface="Times New Roman" panose="02020603050405020304" pitchFamily="18" charset="0"/>
                          <a:cs typeface="Times New Roman" panose="02020603050405020304" pitchFamily="18" charset="0"/>
                        </a:rPr>
                        <a:t>("horse", "is_being_ridden", "agent_unknown")</a:t>
                      </a:r>
                    </a:p>
                  </a:txBody>
                  <a:tcPr anchor="ctr"/>
                </a:tc>
                <a:tc>
                  <a:txBody>
                    <a:bodyPr/>
                    <a:lstStyle/>
                    <a:p>
                      <a:pPr>
                        <a:lnSpc>
                          <a:spcPct val="150000"/>
                        </a:lnSpc>
                      </a:pPr>
                      <a:r>
                        <a:rPr lang="en-US" sz="2400">
                          <a:latin typeface="Times New Roman" panose="02020603050405020304" pitchFamily="18" charset="0"/>
                          <a:cs typeface="Times New Roman" panose="02020603050405020304" pitchFamily="18" charset="0"/>
                        </a:rPr>
                        <a:t>đúng chiều quan hệ</a:t>
                      </a:r>
                    </a:p>
                  </a:txBody>
                  <a:tcPr anchor="ctr"/>
                </a:tc>
                <a:extLst>
                  <a:ext uri="{0D108BD9-81ED-4DB2-BD59-A6C34878D82A}">
                    <a16:rowId xmlns:a16="http://schemas.microsoft.com/office/drawing/2014/main" val="2685160926"/>
                  </a:ext>
                </a:extLst>
              </a:tr>
            </a:tbl>
          </a:graphicData>
        </a:graphic>
      </p:graphicFrame>
    </p:spTree>
  </p:cSld>
  <p:clrMapOvr>
    <a:masterClrMapping/>
  </p:clrMapOvr>
  <p:transition spd="slow">
    <p:cover dir="l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46993"/>
            <a:ext cx="2520957" cy="2520957"/>
          </a:xfrm>
          <a:custGeom>
            <a:avLst/>
            <a:gdLst/>
            <a:ahLst/>
            <a:cxnLst/>
            <a:rect l="l" t="t" r="r" b="b"/>
            <a:pathLst>
              <a:path w="2520957" h="2520957">
                <a:moveTo>
                  <a:pt x="0" y="0"/>
                </a:moveTo>
                <a:lnTo>
                  <a:pt x="2520957" y="0"/>
                </a:lnTo>
                <a:lnTo>
                  <a:pt x="2520957" y="2520957"/>
                </a:lnTo>
                <a:lnTo>
                  <a:pt x="0" y="25209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67043" y="77110"/>
            <a:ext cx="2520957" cy="2520957"/>
          </a:xfrm>
          <a:custGeom>
            <a:avLst/>
            <a:gdLst/>
            <a:ahLst/>
            <a:cxnLst/>
            <a:rect l="l" t="t" r="r" b="b"/>
            <a:pathLst>
              <a:path w="2520957" h="2520957">
                <a:moveTo>
                  <a:pt x="0" y="0"/>
                </a:moveTo>
                <a:lnTo>
                  <a:pt x="2520957" y="0"/>
                </a:lnTo>
                <a:lnTo>
                  <a:pt x="2520957" y="2520957"/>
                </a:lnTo>
                <a:lnTo>
                  <a:pt x="0" y="25209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5400000">
            <a:off x="17270954" y="9119166"/>
            <a:ext cx="896962" cy="1175230"/>
            <a:chOff x="0" y="0"/>
            <a:chExt cx="1195949" cy="1566974"/>
          </a:xfrm>
        </p:grpSpPr>
        <p:sp>
          <p:nvSpPr>
            <p:cNvPr id="5" name="Freeform 5"/>
            <p:cNvSpPr/>
            <p:nvPr/>
          </p:nvSpPr>
          <p:spPr>
            <a:xfrm>
              <a:off x="0" y="706492"/>
              <a:ext cx="1195949" cy="860481"/>
            </a:xfrm>
            <a:custGeom>
              <a:avLst/>
              <a:gdLst/>
              <a:ahLst/>
              <a:cxnLst/>
              <a:rect l="l" t="t" r="r" b="b"/>
              <a:pathLst>
                <a:path w="1195949" h="860481">
                  <a:moveTo>
                    <a:pt x="0" y="0"/>
                  </a:moveTo>
                  <a:lnTo>
                    <a:pt x="1195949" y="0"/>
                  </a:lnTo>
                  <a:lnTo>
                    <a:pt x="1195949" y="860482"/>
                  </a:lnTo>
                  <a:lnTo>
                    <a:pt x="0" y="860482"/>
                  </a:lnTo>
                  <a:lnTo>
                    <a:pt x="0" y="0"/>
                  </a:lnTo>
                  <a:close/>
                </a:path>
              </a:pathLst>
            </a:custGeom>
            <a:blipFill>
              <a:blip r:embed="rId6">
                <a:extLst>
                  <a:ext uri="{96DAC541-7B7A-43D3-8B79-37D633B846F1}">
                    <asvg:svgBlip xmlns:asvg="http://schemas.microsoft.com/office/drawing/2016/SVG/main" r:embed="rId7"/>
                  </a:ext>
                </a:extLst>
              </a:blip>
              <a:stretch>
                <a:fillRect t="-62625" r="-57890" b="-56820"/>
              </a:stretch>
            </a:blipFill>
          </p:spPr>
        </p:sp>
        <p:sp>
          <p:nvSpPr>
            <p:cNvPr id="6" name="Freeform 6"/>
            <p:cNvSpPr/>
            <p:nvPr/>
          </p:nvSpPr>
          <p:spPr>
            <a:xfrm>
              <a:off x="0" y="0"/>
              <a:ext cx="1195949" cy="860481"/>
            </a:xfrm>
            <a:custGeom>
              <a:avLst/>
              <a:gdLst/>
              <a:ahLst/>
              <a:cxnLst/>
              <a:rect l="l" t="t" r="r" b="b"/>
              <a:pathLst>
                <a:path w="1195949" h="860481">
                  <a:moveTo>
                    <a:pt x="0" y="0"/>
                  </a:moveTo>
                  <a:lnTo>
                    <a:pt x="1195949" y="0"/>
                  </a:lnTo>
                  <a:lnTo>
                    <a:pt x="1195949" y="860481"/>
                  </a:lnTo>
                  <a:lnTo>
                    <a:pt x="0" y="860481"/>
                  </a:lnTo>
                  <a:lnTo>
                    <a:pt x="0" y="0"/>
                  </a:lnTo>
                  <a:close/>
                </a:path>
              </a:pathLst>
            </a:custGeom>
            <a:blipFill>
              <a:blip r:embed="rId6">
                <a:extLst>
                  <a:ext uri="{96DAC541-7B7A-43D3-8B79-37D633B846F1}">
                    <asvg:svgBlip xmlns:asvg="http://schemas.microsoft.com/office/drawing/2016/SVG/main" r:embed="rId7"/>
                  </a:ext>
                </a:extLst>
              </a:blip>
              <a:stretch>
                <a:fillRect t="-62625" r="-57890" b="-56820"/>
              </a:stretch>
            </a:blipFill>
          </p:spPr>
        </p:sp>
      </p:grpSp>
      <p:sp>
        <p:nvSpPr>
          <p:cNvPr id="7" name="Freeform 7"/>
          <p:cNvSpPr/>
          <p:nvPr/>
        </p:nvSpPr>
        <p:spPr>
          <a:xfrm flipH="1">
            <a:off x="7611623" y="2247900"/>
            <a:ext cx="3064753" cy="71949"/>
          </a:xfrm>
          <a:custGeom>
            <a:avLst/>
            <a:gdLst/>
            <a:ahLst/>
            <a:cxnLst/>
            <a:rect l="l" t="t" r="r" b="b"/>
            <a:pathLst>
              <a:path w="3843506" h="345916">
                <a:moveTo>
                  <a:pt x="3843506" y="0"/>
                </a:moveTo>
                <a:lnTo>
                  <a:pt x="0" y="0"/>
                </a:lnTo>
                <a:lnTo>
                  <a:pt x="0" y="345916"/>
                </a:lnTo>
                <a:lnTo>
                  <a:pt x="3843506" y="345916"/>
                </a:lnTo>
                <a:lnTo>
                  <a:pt x="3843506" y="0"/>
                </a:lnTo>
                <a:close/>
              </a:path>
            </a:pathLst>
          </a:custGeom>
          <a:blipFill>
            <a:blip r:embed="rId8">
              <a:extLst>
                <a:ext uri="{96DAC541-7B7A-43D3-8B79-37D633B846F1}">
                  <asvg:svgBlip xmlns:asvg="http://schemas.microsoft.com/office/drawing/2016/SVG/main" r:embed="rId9"/>
                </a:ext>
              </a:extLst>
            </a:blip>
            <a:stretch>
              <a:fillRect l="-10767" t="-45011" r="-34243"/>
            </a:stretch>
          </a:blipFill>
        </p:spPr>
      </p:sp>
      <p:sp>
        <p:nvSpPr>
          <p:cNvPr id="8" name="TextBox 8"/>
          <p:cNvSpPr txBox="1"/>
          <p:nvPr/>
        </p:nvSpPr>
        <p:spPr>
          <a:xfrm>
            <a:off x="7103328" y="1204238"/>
            <a:ext cx="4081345" cy="1146852"/>
          </a:xfrm>
          <a:prstGeom prst="rect">
            <a:avLst/>
          </a:prstGeom>
        </p:spPr>
        <p:txBody>
          <a:bodyPr wrap="square" lIns="0" tIns="0" rIns="0" bIns="0" rtlCol="0" anchor="t">
            <a:spAutoFit/>
          </a:bodyPr>
          <a:lstStyle/>
          <a:p>
            <a:pPr algn="l">
              <a:lnSpc>
                <a:spcPts val="9799"/>
              </a:lnSpc>
            </a:pPr>
            <a:r>
              <a:rPr lang="en-US" sz="6999" b="1">
                <a:solidFill>
                  <a:srgbClr val="245095"/>
                </a:solidFill>
                <a:latin typeface="Arial" panose="020B0604020202020204" pitchFamily="34" charset="0"/>
                <a:ea typeface="Open Sans Bold"/>
                <a:cs typeface="Arial" panose="020B0604020202020204" pitchFamily="34" charset="0"/>
                <a:sym typeface="Open Sans Bold"/>
              </a:rPr>
              <a:t>SO SÁNH</a:t>
            </a:r>
          </a:p>
        </p:txBody>
      </p:sp>
      <p:grpSp>
        <p:nvGrpSpPr>
          <p:cNvPr id="9" name="Group 9"/>
          <p:cNvGrpSpPr/>
          <p:nvPr/>
        </p:nvGrpSpPr>
        <p:grpSpPr>
          <a:xfrm>
            <a:off x="1845980" y="3055894"/>
            <a:ext cx="15873455" cy="4248883"/>
            <a:chOff x="0" y="-76200"/>
            <a:chExt cx="21164606" cy="5665178"/>
          </a:xfrm>
        </p:grpSpPr>
        <p:sp>
          <p:nvSpPr>
            <p:cNvPr id="10" name="TextBox 10"/>
            <p:cNvSpPr txBox="1"/>
            <p:nvPr/>
          </p:nvSpPr>
          <p:spPr>
            <a:xfrm>
              <a:off x="0" y="1253432"/>
              <a:ext cx="6395085" cy="4324690"/>
            </a:xfrm>
            <a:prstGeom prst="rect">
              <a:avLst/>
            </a:prstGeom>
          </p:spPr>
          <p:txBody>
            <a:bodyPr lIns="0" tIns="0" rIns="0" bIns="0" rtlCol="0" anchor="t">
              <a:spAutoFit/>
            </a:bodyPr>
            <a:lstStyle/>
            <a:p>
              <a:pPr algn="l">
                <a:lnSpc>
                  <a:spcPts val="5204"/>
                </a:lnSpc>
              </a:pPr>
              <a:r>
                <a:rPr lang="vi-VN" sz="2800" b="1">
                  <a:solidFill>
                    <a:srgbClr val="000000"/>
                  </a:solidFill>
                  <a:latin typeface="Times New Roman" panose="02020603050405020304" pitchFamily="18" charset="0"/>
                  <a:ea typeface="Open Sans Bold"/>
                  <a:cs typeface="Times New Roman" panose="02020603050405020304" pitchFamily="18" charset="0"/>
                  <a:sym typeface="Open Sans Bold"/>
                </a:rPr>
                <a:t>Xử lý</a:t>
              </a:r>
              <a:r>
                <a:rPr lang="en-US" sz="2800" b="1">
                  <a:solidFill>
                    <a:srgbClr val="000000"/>
                  </a:solidFill>
                  <a:latin typeface="Times New Roman" panose="02020603050405020304" pitchFamily="18" charset="0"/>
                  <a:ea typeface="Open Sans Bold"/>
                  <a:cs typeface="Times New Roman" panose="02020603050405020304" pitchFamily="18" charset="0"/>
                  <a:sym typeface="Open Sans Bold"/>
                </a:rPr>
                <a:t> trên tập lớn</a:t>
              </a:r>
            </a:p>
            <a:p>
              <a:pPr algn="l">
                <a:lnSpc>
                  <a:spcPts val="5204"/>
                </a:lnSpc>
              </a:pPr>
              <a:r>
                <a:rPr lang="en-US" sz="2800" b="1">
                  <a:solidFill>
                    <a:srgbClr val="000000"/>
                  </a:solidFill>
                  <a:latin typeface="Times New Roman" panose="02020603050405020304" pitchFamily="18" charset="0"/>
                  <a:ea typeface="Open Sans Bold"/>
                  <a:cs typeface="Times New Roman" panose="02020603050405020304" pitchFamily="18" charset="0"/>
                  <a:sym typeface="Open Sans Bold"/>
                </a:rPr>
                <a:t>Truy vấn ngữ nghĩa gián tiếp </a:t>
              </a:r>
            </a:p>
            <a:p>
              <a:pPr algn="l">
                <a:lnSpc>
                  <a:spcPts val="5204"/>
                </a:lnSpc>
              </a:pPr>
              <a:r>
                <a:rPr lang="en-US" sz="2800" b="1">
                  <a:solidFill>
                    <a:srgbClr val="000000"/>
                  </a:solidFill>
                  <a:latin typeface="Times New Roman" panose="02020603050405020304" pitchFamily="18" charset="0"/>
                  <a:ea typeface="Open Sans Bold"/>
                  <a:cs typeface="Times New Roman" panose="02020603050405020304" pitchFamily="18" charset="0"/>
                  <a:sym typeface="Open Sans Bold"/>
                </a:rPr>
                <a:t>Xử lý từ đồng nghĩa</a:t>
              </a:r>
            </a:p>
            <a:p>
              <a:pPr algn="l">
                <a:lnSpc>
                  <a:spcPts val="5204"/>
                </a:lnSpc>
              </a:pPr>
              <a:r>
                <a:rPr lang="en-US" sz="2800" b="1">
                  <a:solidFill>
                    <a:srgbClr val="000000"/>
                  </a:solidFill>
                  <a:latin typeface="Times New Roman" panose="02020603050405020304" pitchFamily="18" charset="0"/>
                  <a:ea typeface="Open Sans Bold"/>
                  <a:cs typeface="Times New Roman" panose="02020603050405020304" pitchFamily="18" charset="0"/>
                  <a:sym typeface="Open Sans Bold"/>
                </a:rPr>
                <a:t>Triển khai</a:t>
              </a:r>
            </a:p>
            <a:p>
              <a:pPr algn="l">
                <a:lnSpc>
                  <a:spcPts val="5204"/>
                </a:lnSpc>
              </a:pPr>
              <a:r>
                <a:rPr lang="en-US" sz="2800" b="1">
                  <a:solidFill>
                    <a:srgbClr val="000000"/>
                  </a:solidFill>
                  <a:latin typeface="Times New Roman" panose="02020603050405020304" pitchFamily="18" charset="0"/>
                  <a:ea typeface="Open Sans Bold"/>
                  <a:cs typeface="Times New Roman" panose="02020603050405020304" pitchFamily="18" charset="0"/>
                  <a:sym typeface="Open Sans Bold"/>
                </a:rPr>
                <a:t>Mở rộng hệ tri thức</a:t>
              </a:r>
            </a:p>
          </p:txBody>
        </p:sp>
        <p:sp>
          <p:nvSpPr>
            <p:cNvPr id="11" name="TextBox 11"/>
            <p:cNvSpPr txBox="1"/>
            <p:nvPr/>
          </p:nvSpPr>
          <p:spPr>
            <a:xfrm>
              <a:off x="7022521" y="1253432"/>
              <a:ext cx="5724366" cy="4335546"/>
            </a:xfrm>
            <a:prstGeom prst="rect">
              <a:avLst/>
            </a:prstGeom>
          </p:spPr>
          <p:txBody>
            <a:bodyPr lIns="0" tIns="0" rIns="0" bIns="0" rtlCol="0" anchor="t">
              <a:spAutoFit/>
            </a:bodyPr>
            <a:lstStyle/>
            <a:p>
              <a:pPr algn="l">
                <a:lnSpc>
                  <a:spcPts val="5204"/>
                </a:lnSpc>
              </a:pPr>
              <a:r>
                <a:rPr lang="en-US" sz="2800" b="1">
                  <a:solidFill>
                    <a:srgbClr val="000000"/>
                  </a:solidFill>
                  <a:latin typeface="Times New Roman" panose="02020603050405020304" pitchFamily="18" charset="0"/>
                  <a:ea typeface="Open Sans Bold"/>
                  <a:cs typeface="Times New Roman" panose="02020603050405020304" pitchFamily="18" charset="0"/>
                  <a:sym typeface="Open Sans Bold"/>
                </a:rPr>
                <a:t>Giảm dần theo kích thước</a:t>
              </a:r>
            </a:p>
            <a:p>
              <a:pPr algn="l">
                <a:lnSpc>
                  <a:spcPts val="5204"/>
                </a:lnSpc>
              </a:pPr>
              <a:r>
                <a:rPr lang="en-US" sz="2800" b="1">
                  <a:solidFill>
                    <a:srgbClr val="000000"/>
                  </a:solidFill>
                  <a:latin typeface="Times New Roman" panose="02020603050405020304" pitchFamily="18" charset="0"/>
                  <a:ea typeface="Open Sans Bold"/>
                  <a:cs typeface="Times New Roman" panose="02020603050405020304" pitchFamily="18" charset="0"/>
                  <a:sym typeface="Open Sans Bold"/>
                </a:rPr>
                <a:t>Yếu (chỉ khớp từ trục </a:t>
              </a:r>
              <a:r>
                <a:rPr lang="vi-VN" sz="2800" b="1">
                  <a:solidFill>
                    <a:srgbClr val="000000"/>
                  </a:solidFill>
                  <a:latin typeface="Times New Roman" panose="02020603050405020304" pitchFamily="18" charset="0"/>
                  <a:ea typeface="Open Sans Bold"/>
                  <a:cs typeface="Times New Roman" panose="02020603050405020304" pitchFamily="18" charset="0"/>
                  <a:sym typeface="Open Sans Bold"/>
                </a:rPr>
                <a:t>tiếp)</a:t>
              </a:r>
              <a:endParaRPr lang="en-US" sz="2800" b="1">
                <a:solidFill>
                  <a:srgbClr val="000000"/>
                </a:solidFill>
                <a:latin typeface="Times New Roman" panose="02020603050405020304" pitchFamily="18" charset="0"/>
                <a:ea typeface="Open Sans Bold"/>
                <a:cs typeface="Times New Roman" panose="02020603050405020304" pitchFamily="18" charset="0"/>
                <a:sym typeface="Open Sans Bold"/>
              </a:endParaRPr>
            </a:p>
            <a:p>
              <a:pPr algn="l">
                <a:lnSpc>
                  <a:spcPts val="5204"/>
                </a:lnSpc>
              </a:pPr>
              <a:r>
                <a:rPr lang="en-US" sz="2800" b="1">
                  <a:solidFill>
                    <a:srgbClr val="000000"/>
                  </a:solidFill>
                  <a:latin typeface="Times New Roman" panose="02020603050405020304" pitchFamily="18" charset="0"/>
                  <a:ea typeface="Open Sans Bold"/>
                  <a:cs typeface="Times New Roman" panose="02020603050405020304" pitchFamily="18" charset="0"/>
                  <a:sym typeface="Open Sans Bold"/>
                </a:rPr>
                <a:t>Hạn chế</a:t>
              </a:r>
            </a:p>
            <a:p>
              <a:pPr algn="l">
                <a:lnSpc>
                  <a:spcPts val="5204"/>
                </a:lnSpc>
              </a:pPr>
              <a:r>
                <a:rPr lang="en-US" sz="2800" b="1">
                  <a:solidFill>
                    <a:srgbClr val="000000"/>
                  </a:solidFill>
                  <a:latin typeface="Times New Roman" panose="02020603050405020304" pitchFamily="18" charset="0"/>
                  <a:ea typeface="Open Sans Bold"/>
                  <a:cs typeface="Times New Roman" panose="02020603050405020304" pitchFamily="18" charset="0"/>
                  <a:sym typeface="Open Sans Bold"/>
                </a:rPr>
                <a:t>Dễ</a:t>
              </a:r>
            </a:p>
            <a:p>
              <a:pPr algn="l">
                <a:lnSpc>
                  <a:spcPts val="5204"/>
                </a:lnSpc>
              </a:pPr>
              <a:r>
                <a:rPr lang="en-US" sz="2800" b="1">
                  <a:solidFill>
                    <a:srgbClr val="000000"/>
                  </a:solidFill>
                  <a:latin typeface="Times New Roman" panose="02020603050405020304" pitchFamily="18" charset="0"/>
                  <a:ea typeface="Open Sans Bold"/>
                  <a:cs typeface="Times New Roman" panose="02020603050405020304" pitchFamily="18" charset="0"/>
                  <a:sym typeface="Open Sans Bold"/>
                </a:rPr>
                <a:t>Không</a:t>
              </a:r>
            </a:p>
          </p:txBody>
        </p:sp>
        <p:sp>
          <p:nvSpPr>
            <p:cNvPr id="12" name="TextBox 12"/>
            <p:cNvSpPr txBox="1"/>
            <p:nvPr/>
          </p:nvSpPr>
          <p:spPr>
            <a:xfrm>
              <a:off x="13862106" y="1253432"/>
              <a:ext cx="7302500" cy="4324690"/>
            </a:xfrm>
            <a:prstGeom prst="rect">
              <a:avLst/>
            </a:prstGeom>
          </p:spPr>
          <p:txBody>
            <a:bodyPr lIns="0" tIns="0" rIns="0" bIns="0" rtlCol="0" anchor="t">
              <a:spAutoFit/>
            </a:bodyPr>
            <a:lstStyle/>
            <a:p>
              <a:pPr algn="l">
                <a:lnSpc>
                  <a:spcPts val="5204"/>
                </a:lnSpc>
              </a:pPr>
              <a:r>
                <a:rPr lang="en-US" sz="2800" b="1">
                  <a:solidFill>
                    <a:srgbClr val="000000"/>
                  </a:solidFill>
                  <a:latin typeface="Times New Roman" panose="02020603050405020304" pitchFamily="18" charset="0"/>
                  <a:ea typeface="Open Sans Bold"/>
                  <a:cs typeface="Times New Roman" panose="02020603050405020304" pitchFamily="18" charset="0"/>
                  <a:sym typeface="Open Sans Bold"/>
                </a:rPr>
                <a:t>Giữ ổn định nhờ vector hóa</a:t>
              </a:r>
            </a:p>
            <a:p>
              <a:pPr algn="l">
                <a:lnSpc>
                  <a:spcPts val="5204"/>
                </a:lnSpc>
              </a:pPr>
              <a:r>
                <a:rPr lang="en-US" sz="2800" b="1">
                  <a:solidFill>
                    <a:srgbClr val="000000"/>
                  </a:solidFill>
                  <a:latin typeface="Times New Roman" panose="02020603050405020304" pitchFamily="18" charset="0"/>
                  <a:ea typeface="Open Sans Bold"/>
                  <a:cs typeface="Times New Roman" panose="02020603050405020304" pitchFamily="18" charset="0"/>
                  <a:sym typeface="Open Sans Bold"/>
                </a:rPr>
                <a:t>Mạnh (hiểu mối quan hệ tri thức)</a:t>
              </a:r>
            </a:p>
            <a:p>
              <a:pPr algn="l">
                <a:lnSpc>
                  <a:spcPts val="5204"/>
                </a:lnSpc>
              </a:pPr>
              <a:r>
                <a:rPr lang="en-US" sz="2800" b="1">
                  <a:solidFill>
                    <a:srgbClr val="000000"/>
                  </a:solidFill>
                  <a:latin typeface="Times New Roman" panose="02020603050405020304" pitchFamily="18" charset="0"/>
                  <a:ea typeface="Open Sans Bold"/>
                  <a:cs typeface="Times New Roman" panose="02020603050405020304" pitchFamily="18" charset="0"/>
                  <a:sym typeface="Open Sans Bold"/>
                </a:rPr>
                <a:t>Có thể học được</a:t>
              </a:r>
            </a:p>
            <a:p>
              <a:pPr algn="l">
                <a:lnSpc>
                  <a:spcPts val="5204"/>
                </a:lnSpc>
              </a:pPr>
              <a:r>
                <a:rPr lang="en-US" sz="2800" b="1">
                  <a:solidFill>
                    <a:srgbClr val="000000"/>
                  </a:solidFill>
                  <a:latin typeface="Times New Roman" panose="02020603050405020304" pitchFamily="18" charset="0"/>
                  <a:ea typeface="Open Sans Bold"/>
                  <a:cs typeface="Times New Roman" panose="02020603050405020304" pitchFamily="18" charset="0"/>
                  <a:sym typeface="Open Sans Bold"/>
                </a:rPr>
                <a:t>Trung bình</a:t>
              </a:r>
            </a:p>
            <a:p>
              <a:pPr algn="l">
                <a:lnSpc>
                  <a:spcPts val="5204"/>
                </a:lnSpc>
              </a:pPr>
              <a:r>
                <a:rPr lang="en-US" sz="2800" b="1">
                  <a:solidFill>
                    <a:srgbClr val="000000"/>
                  </a:solidFill>
                  <a:latin typeface="Times New Roman" panose="02020603050405020304" pitchFamily="18" charset="0"/>
                  <a:ea typeface="Open Sans Bold"/>
                  <a:cs typeface="Times New Roman" panose="02020603050405020304" pitchFamily="18" charset="0"/>
                  <a:sym typeface="Open Sans Bold"/>
                </a:rPr>
                <a:t>Có thể mở rộng qua ontology</a:t>
              </a:r>
            </a:p>
          </p:txBody>
        </p:sp>
        <p:sp>
          <p:nvSpPr>
            <p:cNvPr id="13" name="TextBox 13"/>
            <p:cNvSpPr txBox="1"/>
            <p:nvPr/>
          </p:nvSpPr>
          <p:spPr>
            <a:xfrm>
              <a:off x="6534785" y="1253432"/>
              <a:ext cx="125731" cy="4324690"/>
            </a:xfrm>
            <a:prstGeom prst="rect">
              <a:avLst/>
            </a:prstGeom>
          </p:spPr>
          <p:txBody>
            <a:bodyPr lIns="0" tIns="0" rIns="0" bIns="0" rtlCol="0" anchor="t">
              <a:spAutoFit/>
            </a:bodyPr>
            <a:lstStyle/>
            <a:p>
              <a:pPr algn="l">
                <a:lnSpc>
                  <a:spcPts val="5204"/>
                </a:lnSpc>
              </a:pPr>
              <a:r>
                <a:rPr lang="en-US" sz="2800" b="1">
                  <a:solidFill>
                    <a:srgbClr val="000000"/>
                  </a:solidFill>
                  <a:latin typeface="Times New Roman" panose="02020603050405020304" pitchFamily="18" charset="0"/>
                  <a:ea typeface="Open Sans Bold"/>
                  <a:cs typeface="Times New Roman" panose="02020603050405020304" pitchFamily="18" charset="0"/>
                  <a:sym typeface="Open Sans Bold"/>
                </a:rPr>
                <a:t>:</a:t>
              </a:r>
            </a:p>
            <a:p>
              <a:pPr algn="l">
                <a:lnSpc>
                  <a:spcPts val="5204"/>
                </a:lnSpc>
              </a:pPr>
              <a:r>
                <a:rPr lang="en-US" sz="2800" b="1">
                  <a:solidFill>
                    <a:srgbClr val="000000"/>
                  </a:solidFill>
                  <a:latin typeface="Times New Roman" panose="02020603050405020304" pitchFamily="18" charset="0"/>
                  <a:ea typeface="Open Sans Bold"/>
                  <a:cs typeface="Times New Roman" panose="02020603050405020304" pitchFamily="18" charset="0"/>
                  <a:sym typeface="Open Sans Bold"/>
                </a:rPr>
                <a:t>:</a:t>
              </a:r>
            </a:p>
            <a:p>
              <a:pPr algn="l">
                <a:lnSpc>
                  <a:spcPts val="5204"/>
                </a:lnSpc>
              </a:pPr>
              <a:r>
                <a:rPr lang="en-US" sz="2800" b="1">
                  <a:solidFill>
                    <a:srgbClr val="000000"/>
                  </a:solidFill>
                  <a:latin typeface="Times New Roman" panose="02020603050405020304" pitchFamily="18" charset="0"/>
                  <a:ea typeface="Open Sans Bold"/>
                  <a:cs typeface="Times New Roman" panose="02020603050405020304" pitchFamily="18" charset="0"/>
                  <a:sym typeface="Open Sans Bold"/>
                </a:rPr>
                <a:t>:</a:t>
              </a:r>
            </a:p>
            <a:p>
              <a:pPr algn="l">
                <a:lnSpc>
                  <a:spcPts val="5204"/>
                </a:lnSpc>
              </a:pPr>
              <a:r>
                <a:rPr lang="en-US" sz="2800" b="1">
                  <a:solidFill>
                    <a:srgbClr val="000000"/>
                  </a:solidFill>
                  <a:latin typeface="Times New Roman" panose="02020603050405020304" pitchFamily="18" charset="0"/>
                  <a:ea typeface="Open Sans Bold"/>
                  <a:cs typeface="Times New Roman" panose="02020603050405020304" pitchFamily="18" charset="0"/>
                  <a:sym typeface="Open Sans Bold"/>
                </a:rPr>
                <a:t>:</a:t>
              </a:r>
            </a:p>
            <a:p>
              <a:pPr algn="l">
                <a:lnSpc>
                  <a:spcPts val="5204"/>
                </a:lnSpc>
              </a:pPr>
              <a:r>
                <a:rPr lang="en-US" sz="2800" b="1">
                  <a:solidFill>
                    <a:srgbClr val="000000"/>
                  </a:solidFill>
                  <a:latin typeface="Times New Roman" panose="02020603050405020304" pitchFamily="18" charset="0"/>
                  <a:ea typeface="Open Sans Bold"/>
                  <a:cs typeface="Times New Roman" panose="02020603050405020304" pitchFamily="18" charset="0"/>
                  <a:sym typeface="Open Sans Bold"/>
                </a:rPr>
                <a:t>:</a:t>
              </a:r>
            </a:p>
          </p:txBody>
        </p:sp>
        <p:sp>
          <p:nvSpPr>
            <p:cNvPr id="14" name="AutoShape 14"/>
            <p:cNvSpPr/>
            <p:nvPr/>
          </p:nvSpPr>
          <p:spPr>
            <a:xfrm>
              <a:off x="13279387" y="1462982"/>
              <a:ext cx="0" cy="4028979"/>
            </a:xfrm>
            <a:prstGeom prst="line">
              <a:avLst/>
            </a:prstGeom>
            <a:ln w="50800" cap="flat">
              <a:solidFill>
                <a:srgbClr val="000000"/>
              </a:solidFill>
              <a:prstDash val="solid"/>
              <a:headEnd type="none" w="sm" len="sm"/>
              <a:tailEnd type="none" w="sm" len="sm"/>
            </a:ln>
          </p:spPr>
        </p:sp>
        <p:sp>
          <p:nvSpPr>
            <p:cNvPr id="15" name="TextBox 15"/>
            <p:cNvSpPr txBox="1"/>
            <p:nvPr/>
          </p:nvSpPr>
          <p:spPr>
            <a:xfrm>
              <a:off x="6884067" y="-76200"/>
              <a:ext cx="5693253" cy="924558"/>
            </a:xfrm>
            <a:prstGeom prst="rect">
              <a:avLst/>
            </a:prstGeom>
          </p:spPr>
          <p:txBody>
            <a:bodyPr lIns="0" tIns="0" rIns="0" bIns="0" rtlCol="0" anchor="t">
              <a:spAutoFit/>
            </a:bodyPr>
            <a:lstStyle/>
            <a:p>
              <a:pPr algn="l">
                <a:lnSpc>
                  <a:spcPts val="5880"/>
                </a:lnSpc>
              </a:pPr>
              <a:r>
                <a:rPr lang="en-US" sz="4200" b="1">
                  <a:solidFill>
                    <a:srgbClr val="245095"/>
                  </a:solidFill>
                  <a:latin typeface="Arial" panose="020B0604020202020204" pitchFamily="34" charset="0"/>
                  <a:ea typeface="Open Sans Bold"/>
                  <a:cs typeface="Arial" panose="020B0604020202020204" pitchFamily="34" charset="0"/>
                  <a:sym typeface="Open Sans Bold"/>
                </a:rPr>
                <a:t>TRUYỀN THỐNG</a:t>
              </a:r>
            </a:p>
          </p:txBody>
        </p:sp>
        <p:sp>
          <p:nvSpPr>
            <p:cNvPr id="16" name="TextBox 16"/>
            <p:cNvSpPr txBox="1"/>
            <p:nvPr/>
          </p:nvSpPr>
          <p:spPr>
            <a:xfrm>
              <a:off x="14323382" y="-76200"/>
              <a:ext cx="6379949" cy="924558"/>
            </a:xfrm>
            <a:prstGeom prst="rect">
              <a:avLst/>
            </a:prstGeom>
          </p:spPr>
          <p:txBody>
            <a:bodyPr lIns="0" tIns="0" rIns="0" bIns="0" rtlCol="0" anchor="t">
              <a:spAutoFit/>
            </a:bodyPr>
            <a:lstStyle/>
            <a:p>
              <a:pPr algn="l">
                <a:lnSpc>
                  <a:spcPts val="5880"/>
                </a:lnSpc>
              </a:pPr>
              <a:r>
                <a:rPr lang="en-US" sz="4200" b="1">
                  <a:solidFill>
                    <a:srgbClr val="245095"/>
                  </a:solidFill>
                  <a:latin typeface="Arial" panose="020B0604020202020204" pitchFamily="34" charset="0"/>
                  <a:ea typeface="Open Sans Bold"/>
                  <a:cs typeface="Arial" panose="020B0604020202020204" pitchFamily="34" charset="0"/>
                  <a:sym typeface="Open Sans Bold"/>
                </a:rPr>
                <a:t>ĐỒ THỊ TRI THỨC</a:t>
              </a:r>
            </a:p>
          </p:txBody>
        </p:sp>
        <p:sp>
          <p:nvSpPr>
            <p:cNvPr id="17" name="TextBox 17"/>
            <p:cNvSpPr txBox="1"/>
            <p:nvPr/>
          </p:nvSpPr>
          <p:spPr>
            <a:xfrm>
              <a:off x="0" y="-76200"/>
              <a:ext cx="5693253" cy="924558"/>
            </a:xfrm>
            <a:prstGeom prst="rect">
              <a:avLst/>
            </a:prstGeom>
          </p:spPr>
          <p:txBody>
            <a:bodyPr lIns="0" tIns="0" rIns="0" bIns="0" rtlCol="0" anchor="t">
              <a:spAutoFit/>
            </a:bodyPr>
            <a:lstStyle/>
            <a:p>
              <a:pPr algn="l">
                <a:lnSpc>
                  <a:spcPts val="5880"/>
                </a:lnSpc>
              </a:pPr>
              <a:r>
                <a:rPr lang="en-US" sz="4200" b="1">
                  <a:solidFill>
                    <a:srgbClr val="245095"/>
                  </a:solidFill>
                  <a:latin typeface="Arial" panose="020B0604020202020204" pitchFamily="34" charset="0"/>
                  <a:ea typeface="Open Sans Bold"/>
                  <a:cs typeface="Arial" panose="020B0604020202020204" pitchFamily="34" charset="0"/>
                  <a:sym typeface="Open Sans Bold"/>
                </a:rPr>
                <a:t>TIÊU CHÍ</a:t>
              </a:r>
            </a:p>
          </p:txBody>
        </p:sp>
      </p:grpSp>
      <p:grpSp>
        <p:nvGrpSpPr>
          <p:cNvPr id="18" name="Group 18"/>
          <p:cNvGrpSpPr/>
          <p:nvPr/>
        </p:nvGrpSpPr>
        <p:grpSpPr>
          <a:xfrm>
            <a:off x="229534" y="204944"/>
            <a:ext cx="2798184" cy="1388542"/>
            <a:chOff x="0" y="0"/>
            <a:chExt cx="3730912" cy="1851389"/>
          </a:xfrm>
        </p:grpSpPr>
        <p:sp>
          <p:nvSpPr>
            <p:cNvPr id="19" name="Freeform 19"/>
            <p:cNvSpPr/>
            <p:nvPr/>
          </p:nvSpPr>
          <p:spPr>
            <a:xfrm>
              <a:off x="0" y="0"/>
              <a:ext cx="1848432" cy="1851389"/>
            </a:xfrm>
            <a:custGeom>
              <a:avLst/>
              <a:gdLst/>
              <a:ahLst/>
              <a:cxnLst/>
              <a:rect l="l" t="t" r="r" b="b"/>
              <a:pathLst>
                <a:path w="1848432" h="1851389">
                  <a:moveTo>
                    <a:pt x="0" y="0"/>
                  </a:moveTo>
                  <a:lnTo>
                    <a:pt x="1848432" y="0"/>
                  </a:lnTo>
                  <a:lnTo>
                    <a:pt x="1848432" y="1851389"/>
                  </a:lnTo>
                  <a:lnTo>
                    <a:pt x="0" y="1851389"/>
                  </a:lnTo>
                  <a:lnTo>
                    <a:pt x="0" y="0"/>
                  </a:lnTo>
                  <a:close/>
                </a:path>
              </a:pathLst>
            </a:custGeom>
            <a:blipFill>
              <a:blip r:embed="rId10"/>
              <a:stretch>
                <a:fillRect/>
              </a:stretch>
            </a:blipFill>
          </p:spPr>
        </p:sp>
        <p:sp>
          <p:nvSpPr>
            <p:cNvPr id="20" name="Freeform 20"/>
            <p:cNvSpPr/>
            <p:nvPr/>
          </p:nvSpPr>
          <p:spPr>
            <a:xfrm>
              <a:off x="1874248" y="0"/>
              <a:ext cx="1856664" cy="1851389"/>
            </a:xfrm>
            <a:custGeom>
              <a:avLst/>
              <a:gdLst/>
              <a:ahLst/>
              <a:cxnLst/>
              <a:rect l="l" t="t" r="r" b="b"/>
              <a:pathLst>
                <a:path w="1856664" h="1851389">
                  <a:moveTo>
                    <a:pt x="0" y="0"/>
                  </a:moveTo>
                  <a:lnTo>
                    <a:pt x="1856664" y="0"/>
                  </a:lnTo>
                  <a:lnTo>
                    <a:pt x="1856664" y="1851389"/>
                  </a:lnTo>
                  <a:lnTo>
                    <a:pt x="0" y="1851389"/>
                  </a:lnTo>
                  <a:lnTo>
                    <a:pt x="0" y="0"/>
                  </a:lnTo>
                  <a:close/>
                </a:path>
              </a:pathLst>
            </a:custGeom>
            <a:blipFill>
              <a:blip r:embed="rId11"/>
              <a:stretch>
                <a:fillRect/>
              </a:stretch>
            </a:blipFill>
          </p:spPr>
        </p:sp>
      </p:grpSp>
    </p:spTree>
  </p:cSld>
  <p:clrMapOvr>
    <a:masterClrMapping/>
  </p:clrMapOvr>
  <p:transition spd="slow">
    <p:cover dir="l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TotalTime>
  <Words>2525</Words>
  <Application>Microsoft Office PowerPoint</Application>
  <PresentationFormat>Custom</PresentationFormat>
  <Paragraphs>272</Paragraphs>
  <Slides>28</Slides>
  <Notes>1</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Times New Roman</vt:lpstr>
      <vt:lpstr>Open Sans Bold</vt:lpstr>
      <vt:lpstr>Cambria Math</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THUYẾT TRÌNH ĐỀ TÀI TÌM KIẾM ẢNH</dc:title>
  <cp:lastModifiedBy>Đại Hiệp Võ</cp:lastModifiedBy>
  <cp:revision>18</cp:revision>
  <dcterms:created xsi:type="dcterms:W3CDTF">2006-08-16T00:00:00Z</dcterms:created>
  <dcterms:modified xsi:type="dcterms:W3CDTF">2025-06-14T04:16:51Z</dcterms:modified>
  <dc:identifier>DAGqBNa16dA</dc:identifier>
</cp:coreProperties>
</file>